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Agrandir Medium" charset="1" panose="00000600000000000000"/>
      <p:regular r:id="rId40"/>
    </p:embeddedFont>
    <p:embeddedFont>
      <p:font typeface="Hibernate" charset="1" panose="02000503000000000000"/>
      <p:regular r:id="rId41"/>
    </p:embeddedFont>
    <p:embeddedFont>
      <p:font typeface="Montserrat Medium" charset="1" panose="00000600000000000000"/>
      <p:regular r:id="rId42"/>
    </p:embeddedFont>
    <p:embeddedFont>
      <p:font typeface="Montserrat Bold" charset="1" panose="00000800000000000000"/>
      <p:regular r:id="rId43"/>
    </p:embeddedFont>
    <p:embeddedFont>
      <p:font typeface="Montserrat" charset="1" panose="00000500000000000000"/>
      <p:regular r:id="rId44"/>
    </p:embeddedFont>
    <p:embeddedFont>
      <p:font typeface="Montserrat Classic Bold" charset="1" panose="00000800000000000000"/>
      <p:regular r:id="rId45"/>
    </p:embeddedFont>
    <p:embeddedFont>
      <p:font typeface="Open Sans" charset="1" panose="020B0606030504020204"/>
      <p:regular r:id="rId46"/>
    </p:embeddedFont>
    <p:embeddedFont>
      <p:font typeface="Krabuler" charset="1" panose="00000500000000000000"/>
      <p:regular r:id="rId47"/>
    </p:embeddedFont>
    <p:embeddedFont>
      <p:font typeface="Agrandir" charset="1" panose="000005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11" Target="https://fi.wikipedia.org/wiki/Itsesimilaarinen" TargetMode="External" Type="http://schemas.openxmlformats.org/officeDocument/2006/relationships/hyperlink"/><Relationship Id="rId12" Target="https://fi.wikipedia.org/wiki/Spiraali" TargetMode="External" Type="http://schemas.openxmlformats.org/officeDocument/2006/relationships/hyperlink"/><Relationship Id="rId13" Target="https://fi.wikipedia.org/wiki/K%C3%A4yr%C3%A4" TargetMode="External" Type="http://schemas.openxmlformats.org/officeDocument/2006/relationships/hyperlink"/><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 Id="rId9" Target="../media/image2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https://creativecommons.org/licenses/by-sa/4.0"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6.jpeg" Type="http://schemas.openxmlformats.org/officeDocument/2006/relationships/image"/><Relationship Id="rId4" Target="../media/image27.png" Type="http://schemas.openxmlformats.org/officeDocument/2006/relationships/image"/><Relationship Id="rId5" Target="../media/image28.jpeg" Type="http://schemas.openxmlformats.org/officeDocument/2006/relationships/image"/><Relationship Id="rId6" Target="https://commons.wikimedia.org/wiki/User:Mattruffoni" TargetMode="External" Type="http://schemas.openxmlformats.org/officeDocument/2006/relationships/hyperlink"/><Relationship Id="rId7" Target="https://creativecommons.org/licenses/by-sa/4.0"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jpeg" Type="http://schemas.openxmlformats.org/officeDocument/2006/relationships/image"/><Relationship Id="rId11" Target="../media/image35.jpeg" Type="http://schemas.openxmlformats.org/officeDocument/2006/relationships/image"/><Relationship Id="rId12" Target="../media/image36.jpeg" Type="http://schemas.openxmlformats.org/officeDocument/2006/relationships/image"/><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31.jpeg" Type="http://schemas.openxmlformats.org/officeDocument/2006/relationships/image"/><Relationship Id="rId8" Target="../media/image32.jpeg" Type="http://schemas.openxmlformats.org/officeDocument/2006/relationships/image"/><Relationship Id="rId9" Target="../media/image33.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9.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 Id="rId5" Target="../media/image9.png" Type="http://schemas.openxmlformats.org/officeDocument/2006/relationships/image"/><Relationship Id="rId6" Target="../media/image12.png" Type="http://schemas.openxmlformats.org/officeDocument/2006/relationships/image"/><Relationship Id="rId7" Target="../media/image8.png" Type="http://schemas.openxmlformats.org/officeDocument/2006/relationships/image"/><Relationship Id="rId8"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2.jpeg" Type="http://schemas.openxmlformats.org/officeDocument/2006/relationships/image"/><Relationship Id="rId4" Target="../media/image43.jpeg" Type="http://schemas.openxmlformats.org/officeDocument/2006/relationships/image"/><Relationship Id="rId5" Target="../media/image44.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5.jpeg" Type="http://schemas.openxmlformats.org/officeDocument/2006/relationships/image"/><Relationship Id="rId4" Target="../media/image46.jpeg" Type="http://schemas.openxmlformats.org/officeDocument/2006/relationships/image"/><Relationship Id="rId5" Target="../media/image47.jpeg" Type="http://schemas.openxmlformats.org/officeDocument/2006/relationships/image"/><Relationship Id="rId6" Target="../media/image48.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9.jpeg" Type="http://schemas.openxmlformats.org/officeDocument/2006/relationships/image"/><Relationship Id="rId4" Target="../media/image50.jpeg" Type="http://schemas.openxmlformats.org/officeDocument/2006/relationships/image"/><Relationship Id="rId5" Target="../media/image51.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52.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29.png" Type="http://schemas.openxmlformats.org/officeDocument/2006/relationships/image"/><Relationship Id="rId8" Target="../media/image53.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55.jpeg" Type="http://schemas.openxmlformats.org/officeDocument/2006/relationships/image"/><Relationship Id="rId4" Target="../media/image56.png" Type="http://schemas.openxmlformats.org/officeDocument/2006/relationships/image"/><Relationship Id="rId5" Target="../media/image57.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8.jpeg" Type="http://schemas.openxmlformats.org/officeDocument/2006/relationships/image"/><Relationship Id="rId4" Target="../media/image59.jpeg" Type="http://schemas.openxmlformats.org/officeDocument/2006/relationships/image"/><Relationship Id="rId5" Target="../media/image6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1.jpeg" Type="http://schemas.openxmlformats.org/officeDocument/2006/relationships/image"/><Relationship Id="rId4" Target="../media/image40.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0.png" Type="http://schemas.openxmlformats.org/officeDocument/2006/relationships/image"/><Relationship Id="rId11" Target="../media/image71.svg" Type="http://schemas.openxmlformats.org/officeDocument/2006/relationships/image"/><Relationship Id="rId12" Target="../media/image72.png" Type="http://schemas.openxmlformats.org/officeDocument/2006/relationships/image"/><Relationship Id="rId13" Target="../media/image73.svg" Type="http://schemas.openxmlformats.org/officeDocument/2006/relationships/image"/><Relationship Id="rId2" Target="../media/image62.png" Type="http://schemas.openxmlformats.org/officeDocument/2006/relationships/image"/><Relationship Id="rId3" Target="../media/image63.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68.png" Type="http://schemas.openxmlformats.org/officeDocument/2006/relationships/image"/><Relationship Id="rId9" Target="../media/image69.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76.png" Type="http://schemas.openxmlformats.org/officeDocument/2006/relationships/image"/><Relationship Id="rId7" Target="../media/image7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13.pn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214591" y="-653351"/>
            <a:ext cx="3335222" cy="3026714"/>
          </a:xfrm>
          <a:custGeom>
            <a:avLst/>
            <a:gdLst/>
            <a:ahLst/>
            <a:cxnLst/>
            <a:rect r="r" b="b" t="t" l="l"/>
            <a:pathLst>
              <a:path h="3026714" w="3335222">
                <a:moveTo>
                  <a:pt x="0" y="0"/>
                </a:moveTo>
                <a:lnTo>
                  <a:pt x="3335222" y="0"/>
                </a:lnTo>
                <a:lnTo>
                  <a:pt x="3335222" y="3026714"/>
                </a:lnTo>
                <a:lnTo>
                  <a:pt x="0" y="3026714"/>
                </a:lnTo>
                <a:lnTo>
                  <a:pt x="0" y="0"/>
                </a:lnTo>
                <a:close/>
              </a:path>
            </a:pathLst>
          </a:custGeom>
          <a:blipFill>
            <a:blip r:embed="rId3"/>
            <a:stretch>
              <a:fillRect l="0" t="0" r="0" b="0"/>
            </a:stretch>
          </a:blipFill>
        </p:spPr>
      </p:sp>
      <p:sp>
        <p:nvSpPr>
          <p:cNvPr name="Freeform 4" id="4"/>
          <p:cNvSpPr/>
          <p:nvPr/>
        </p:nvSpPr>
        <p:spPr>
          <a:xfrm flipH="false" flipV="false" rot="0">
            <a:off x="2777434" y="-1093686"/>
            <a:ext cx="2669512" cy="2469299"/>
          </a:xfrm>
          <a:custGeom>
            <a:avLst/>
            <a:gdLst/>
            <a:ahLst/>
            <a:cxnLst/>
            <a:rect r="r" b="b" t="t" l="l"/>
            <a:pathLst>
              <a:path h="2469299" w="2669512">
                <a:moveTo>
                  <a:pt x="0" y="0"/>
                </a:moveTo>
                <a:lnTo>
                  <a:pt x="2669513" y="0"/>
                </a:lnTo>
                <a:lnTo>
                  <a:pt x="2669513" y="2469299"/>
                </a:lnTo>
                <a:lnTo>
                  <a:pt x="0" y="2469299"/>
                </a:lnTo>
                <a:lnTo>
                  <a:pt x="0" y="0"/>
                </a:lnTo>
                <a:close/>
              </a:path>
            </a:pathLst>
          </a:custGeom>
          <a:blipFill>
            <a:blip r:embed="rId4"/>
            <a:stretch>
              <a:fillRect l="0" t="0" r="0" b="0"/>
            </a:stretch>
          </a:blipFill>
        </p:spPr>
      </p:sp>
      <p:sp>
        <p:nvSpPr>
          <p:cNvPr name="Freeform 5" id="5"/>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5"/>
            <a:stretch>
              <a:fillRect l="0" t="0" r="0" b="0"/>
            </a:stretch>
          </a:blipFill>
        </p:spPr>
      </p:sp>
      <p:sp>
        <p:nvSpPr>
          <p:cNvPr name="Freeform 6" id="6"/>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6"/>
            <a:stretch>
              <a:fillRect l="0" t="0" r="0" b="0"/>
            </a:stretch>
          </a:blipFill>
        </p:spPr>
      </p:sp>
      <p:sp>
        <p:nvSpPr>
          <p:cNvPr name="Freeform 7" id="7"/>
          <p:cNvSpPr/>
          <p:nvPr/>
        </p:nvSpPr>
        <p:spPr>
          <a:xfrm flipH="false" flipV="false" rot="0">
            <a:off x="13748651" y="8858795"/>
            <a:ext cx="2268425" cy="1990543"/>
          </a:xfrm>
          <a:custGeom>
            <a:avLst/>
            <a:gdLst/>
            <a:ahLst/>
            <a:cxnLst/>
            <a:rect r="r" b="b" t="t" l="l"/>
            <a:pathLst>
              <a:path h="1990543" w="2268425">
                <a:moveTo>
                  <a:pt x="0" y="0"/>
                </a:moveTo>
                <a:lnTo>
                  <a:pt x="2268425" y="0"/>
                </a:lnTo>
                <a:lnTo>
                  <a:pt x="2268425" y="1990543"/>
                </a:lnTo>
                <a:lnTo>
                  <a:pt x="0" y="1990543"/>
                </a:lnTo>
                <a:lnTo>
                  <a:pt x="0" y="0"/>
                </a:lnTo>
                <a:close/>
              </a:path>
            </a:pathLst>
          </a:custGeom>
          <a:blipFill>
            <a:blip r:embed="rId7"/>
            <a:stretch>
              <a:fillRect l="0" t="0" r="0" b="0"/>
            </a:stretch>
          </a:blipFill>
        </p:spPr>
      </p:sp>
      <p:sp>
        <p:nvSpPr>
          <p:cNvPr name="Freeform 8" id="8"/>
          <p:cNvSpPr/>
          <p:nvPr/>
        </p:nvSpPr>
        <p:spPr>
          <a:xfrm flipH="false" flipV="false" rot="-2829396">
            <a:off x="16595204" y="61939"/>
            <a:ext cx="3367561" cy="3245487"/>
          </a:xfrm>
          <a:custGeom>
            <a:avLst/>
            <a:gdLst/>
            <a:ahLst/>
            <a:cxnLst/>
            <a:rect r="r" b="b" t="t" l="l"/>
            <a:pathLst>
              <a:path h="3245487" w="3367561">
                <a:moveTo>
                  <a:pt x="0" y="0"/>
                </a:moveTo>
                <a:lnTo>
                  <a:pt x="3367561" y="0"/>
                </a:lnTo>
                <a:lnTo>
                  <a:pt x="3367561" y="3245487"/>
                </a:lnTo>
                <a:lnTo>
                  <a:pt x="0" y="3245487"/>
                </a:lnTo>
                <a:lnTo>
                  <a:pt x="0" y="0"/>
                </a:lnTo>
                <a:close/>
              </a:path>
            </a:pathLst>
          </a:custGeom>
          <a:blipFill>
            <a:blip r:embed="rId6"/>
            <a:stretch>
              <a:fillRect l="0" t="0" r="0" b="0"/>
            </a:stretch>
          </a:blipFill>
        </p:spPr>
      </p:sp>
      <p:sp>
        <p:nvSpPr>
          <p:cNvPr name="Freeform 9" id="9"/>
          <p:cNvSpPr/>
          <p:nvPr/>
        </p:nvSpPr>
        <p:spPr>
          <a:xfrm flipH="false" flipV="false" rot="0">
            <a:off x="-1214591" y="3572091"/>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8"/>
            <a:stretch>
              <a:fillRect l="0" t="0" r="0" b="0"/>
            </a:stretch>
          </a:blipFill>
        </p:spPr>
      </p:sp>
      <p:sp>
        <p:nvSpPr>
          <p:cNvPr name="Freeform 10" id="10"/>
          <p:cNvSpPr/>
          <p:nvPr/>
        </p:nvSpPr>
        <p:spPr>
          <a:xfrm flipH="false" flipV="false" rot="0">
            <a:off x="16736567" y="4592514"/>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9"/>
            <a:stretch>
              <a:fillRect l="0" t="0" r="0" b="0"/>
            </a:stretch>
          </a:blipFill>
        </p:spPr>
      </p:sp>
      <p:sp>
        <p:nvSpPr>
          <p:cNvPr name="Freeform 11" id="11"/>
          <p:cNvSpPr/>
          <p:nvPr/>
        </p:nvSpPr>
        <p:spPr>
          <a:xfrm flipH="false" flipV="false" rot="-10726236">
            <a:off x="13288786" y="-648443"/>
            <a:ext cx="4156830" cy="1979691"/>
          </a:xfrm>
          <a:custGeom>
            <a:avLst/>
            <a:gdLst/>
            <a:ahLst/>
            <a:cxnLst/>
            <a:rect r="r" b="b" t="t" l="l"/>
            <a:pathLst>
              <a:path h="1979691" w="4156830">
                <a:moveTo>
                  <a:pt x="0" y="0"/>
                </a:moveTo>
                <a:lnTo>
                  <a:pt x="4156830" y="0"/>
                </a:lnTo>
                <a:lnTo>
                  <a:pt x="4156830" y="1979691"/>
                </a:lnTo>
                <a:lnTo>
                  <a:pt x="0" y="1979691"/>
                </a:lnTo>
                <a:lnTo>
                  <a:pt x="0" y="0"/>
                </a:lnTo>
                <a:close/>
              </a:path>
            </a:pathLst>
          </a:custGeom>
          <a:blipFill>
            <a:blip r:embed="rId10"/>
            <a:stretch>
              <a:fillRect l="0" t="0" r="0" b="0"/>
            </a:stretch>
          </a:blipFill>
        </p:spPr>
      </p:sp>
      <p:sp>
        <p:nvSpPr>
          <p:cNvPr name="Freeform 12" id="12"/>
          <p:cNvSpPr/>
          <p:nvPr/>
        </p:nvSpPr>
        <p:spPr>
          <a:xfrm flipH="false" flipV="false" rot="0">
            <a:off x="10789271" y="-1202197"/>
            <a:ext cx="2478756" cy="2404393"/>
          </a:xfrm>
          <a:custGeom>
            <a:avLst/>
            <a:gdLst/>
            <a:ahLst/>
            <a:cxnLst/>
            <a:rect r="r" b="b" t="t" l="l"/>
            <a:pathLst>
              <a:path h="2404393" w="2478756">
                <a:moveTo>
                  <a:pt x="0" y="0"/>
                </a:moveTo>
                <a:lnTo>
                  <a:pt x="2478756" y="0"/>
                </a:lnTo>
                <a:lnTo>
                  <a:pt x="2478756" y="2404394"/>
                </a:lnTo>
                <a:lnTo>
                  <a:pt x="0" y="2404394"/>
                </a:lnTo>
                <a:lnTo>
                  <a:pt x="0" y="0"/>
                </a:lnTo>
                <a:close/>
              </a:path>
            </a:pathLst>
          </a:custGeom>
          <a:blipFill>
            <a:blip r:embed="rId11"/>
            <a:stretch>
              <a:fillRect l="0" t="0" r="0" b="0"/>
            </a:stretch>
          </a:blipFill>
        </p:spPr>
      </p:sp>
      <p:sp>
        <p:nvSpPr>
          <p:cNvPr name="Freeform 13" id="13"/>
          <p:cNvSpPr/>
          <p:nvPr/>
        </p:nvSpPr>
        <p:spPr>
          <a:xfrm flipH="false" flipV="false" rot="0">
            <a:off x="-778935" y="8261739"/>
            <a:ext cx="3287385" cy="3184654"/>
          </a:xfrm>
          <a:custGeom>
            <a:avLst/>
            <a:gdLst/>
            <a:ahLst/>
            <a:cxnLst/>
            <a:rect r="r" b="b" t="t" l="l"/>
            <a:pathLst>
              <a:path h="3184654" w="3287385">
                <a:moveTo>
                  <a:pt x="0" y="0"/>
                </a:moveTo>
                <a:lnTo>
                  <a:pt x="3287384" y="0"/>
                </a:lnTo>
                <a:lnTo>
                  <a:pt x="3287384" y="3184654"/>
                </a:lnTo>
                <a:lnTo>
                  <a:pt x="0" y="3184654"/>
                </a:lnTo>
                <a:lnTo>
                  <a:pt x="0" y="0"/>
                </a:lnTo>
                <a:close/>
              </a:path>
            </a:pathLst>
          </a:custGeom>
          <a:blipFill>
            <a:blip r:embed="rId12"/>
            <a:stretch>
              <a:fillRect l="0" t="0" r="0" b="0"/>
            </a:stretch>
          </a:blipFill>
        </p:spPr>
      </p:sp>
      <p:sp>
        <p:nvSpPr>
          <p:cNvPr name="Freeform 14" id="14"/>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10"/>
            <a:stretch>
              <a:fillRect l="0" t="0" r="0" b="0"/>
            </a:stretch>
          </a:blipFill>
        </p:spPr>
      </p:sp>
      <p:sp>
        <p:nvSpPr>
          <p:cNvPr name="Freeform 15" id="15"/>
          <p:cNvSpPr/>
          <p:nvPr/>
        </p:nvSpPr>
        <p:spPr>
          <a:xfrm flipH="false" flipV="false" rot="-8754662">
            <a:off x="5893358" y="-2053103"/>
            <a:ext cx="4176376" cy="3664770"/>
          </a:xfrm>
          <a:custGeom>
            <a:avLst/>
            <a:gdLst/>
            <a:ahLst/>
            <a:cxnLst/>
            <a:rect r="r" b="b" t="t" l="l"/>
            <a:pathLst>
              <a:path h="3664770" w="4176376">
                <a:moveTo>
                  <a:pt x="0" y="0"/>
                </a:moveTo>
                <a:lnTo>
                  <a:pt x="4176376" y="0"/>
                </a:lnTo>
                <a:lnTo>
                  <a:pt x="4176376" y="3664769"/>
                </a:lnTo>
                <a:lnTo>
                  <a:pt x="0" y="3664769"/>
                </a:lnTo>
                <a:lnTo>
                  <a:pt x="0" y="0"/>
                </a:lnTo>
                <a:close/>
              </a:path>
            </a:pathLst>
          </a:custGeom>
          <a:blipFill>
            <a:blip r:embed="rId7"/>
            <a:stretch>
              <a:fillRect l="0" t="0" r="0" b="0"/>
            </a:stretch>
          </a:blipFill>
        </p:spPr>
      </p:sp>
      <p:sp>
        <p:nvSpPr>
          <p:cNvPr name="TextBox 16" id="16"/>
          <p:cNvSpPr txBox="true"/>
          <p:nvPr/>
        </p:nvSpPr>
        <p:spPr>
          <a:xfrm rot="0">
            <a:off x="4707967" y="7674135"/>
            <a:ext cx="8602534" cy="989584"/>
          </a:xfrm>
          <a:prstGeom prst="rect">
            <a:avLst/>
          </a:prstGeom>
        </p:spPr>
        <p:txBody>
          <a:bodyPr anchor="t" rtlCol="false" tIns="0" lIns="0" bIns="0" rIns="0">
            <a:spAutoFit/>
          </a:bodyPr>
          <a:lstStyle/>
          <a:p>
            <a:pPr algn="ctr">
              <a:lnSpc>
                <a:spcPts val="3667"/>
              </a:lnSpc>
            </a:pPr>
            <a:r>
              <a:rPr lang="en-US" b="true" sz="2799" spc="249">
                <a:solidFill>
                  <a:srgbClr val="404040"/>
                </a:solidFill>
                <a:latin typeface="Agrandir Medium"/>
                <a:ea typeface="Agrandir Medium"/>
                <a:cs typeface="Agrandir Medium"/>
                <a:sym typeface="Agrandir Medium"/>
              </a:rPr>
              <a:t>TEKIJÄ: ANNI TIUSANEN</a:t>
            </a:r>
          </a:p>
          <a:p>
            <a:pPr algn="ctr" marL="0" indent="0" lvl="0">
              <a:lnSpc>
                <a:spcPts val="3667"/>
              </a:lnSpc>
            </a:pPr>
            <a:r>
              <a:rPr lang="en-US" b="true" sz="2799" spc="249">
                <a:solidFill>
                  <a:srgbClr val="404040"/>
                </a:solidFill>
                <a:latin typeface="Agrandir Medium"/>
                <a:ea typeface="Agrandir Medium"/>
                <a:cs typeface="Agrandir Medium"/>
                <a:sym typeface="Agrandir Medium"/>
              </a:rPr>
              <a:t>DIGISTEAM PROJEKTI</a:t>
            </a:r>
          </a:p>
        </p:txBody>
      </p:sp>
      <p:sp>
        <p:nvSpPr>
          <p:cNvPr name="TextBox 17" id="17"/>
          <p:cNvSpPr txBox="true"/>
          <p:nvPr/>
        </p:nvSpPr>
        <p:spPr>
          <a:xfrm rot="0">
            <a:off x="2508449" y="2778666"/>
            <a:ext cx="13045240" cy="3947160"/>
          </a:xfrm>
          <a:prstGeom prst="rect">
            <a:avLst/>
          </a:prstGeom>
        </p:spPr>
        <p:txBody>
          <a:bodyPr anchor="t" rtlCol="false" tIns="0" lIns="0" bIns="0" rIns="0">
            <a:spAutoFit/>
          </a:bodyPr>
          <a:lstStyle/>
          <a:p>
            <a:pPr algn="ctr" marL="0" indent="0" lvl="0">
              <a:lnSpc>
                <a:spcPts val="15720"/>
              </a:lnSpc>
              <a:spcBef>
                <a:spcPct val="0"/>
              </a:spcBef>
            </a:pPr>
            <a:r>
              <a:rPr lang="en-US" sz="12000">
                <a:solidFill>
                  <a:srgbClr val="404040"/>
                </a:solidFill>
                <a:latin typeface="Hibernate"/>
                <a:ea typeface="Hibernate"/>
                <a:cs typeface="Hibernate"/>
                <a:sym typeface="Hibernate"/>
              </a:rPr>
              <a:t>KEHYSKUDONTAA LUONNONMATERIAALEILLA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TextBox 3" id="3"/>
          <p:cNvSpPr txBox="true"/>
          <p:nvPr/>
        </p:nvSpPr>
        <p:spPr>
          <a:xfrm rot="0">
            <a:off x="4340248" y="991564"/>
            <a:ext cx="9607505" cy="1956435"/>
          </a:xfrm>
          <a:prstGeom prst="rect">
            <a:avLst/>
          </a:prstGeom>
        </p:spPr>
        <p:txBody>
          <a:bodyPr anchor="t" rtlCol="false" tIns="0" lIns="0" bIns="0" rIns="0">
            <a:spAutoFit/>
          </a:bodyPr>
          <a:lstStyle/>
          <a:p>
            <a:pPr algn="ctr" marL="0" indent="0" lvl="0">
              <a:lnSpc>
                <a:spcPts val="15720"/>
              </a:lnSpc>
              <a:spcBef>
                <a:spcPct val="0"/>
              </a:spcBef>
            </a:pPr>
            <a:r>
              <a:rPr lang="en-US" sz="12000">
                <a:solidFill>
                  <a:srgbClr val="404040"/>
                </a:solidFill>
                <a:latin typeface="Hibernate"/>
                <a:ea typeface="Hibernate"/>
                <a:cs typeface="Hibernate"/>
                <a:sym typeface="Hibernate"/>
              </a:rPr>
              <a:t>LOGARITMINEN SPIRAALI</a:t>
            </a:r>
          </a:p>
        </p:txBody>
      </p:sp>
      <p:sp>
        <p:nvSpPr>
          <p:cNvPr name="Freeform 4" id="4"/>
          <p:cNvSpPr/>
          <p:nvPr/>
        </p:nvSpPr>
        <p:spPr>
          <a:xfrm flipH="false" flipV="false" rot="0">
            <a:off x="-1381179" y="-618983"/>
            <a:ext cx="3631257" cy="3295366"/>
          </a:xfrm>
          <a:custGeom>
            <a:avLst/>
            <a:gdLst/>
            <a:ahLst/>
            <a:cxnLst/>
            <a:rect r="r" b="b" t="t" l="l"/>
            <a:pathLst>
              <a:path h="3295366" w="3631257">
                <a:moveTo>
                  <a:pt x="0" y="0"/>
                </a:moveTo>
                <a:lnTo>
                  <a:pt x="3631257" y="0"/>
                </a:lnTo>
                <a:lnTo>
                  <a:pt x="3631257" y="3295366"/>
                </a:lnTo>
                <a:lnTo>
                  <a:pt x="0" y="3295366"/>
                </a:lnTo>
                <a:lnTo>
                  <a:pt x="0" y="0"/>
                </a:lnTo>
                <a:close/>
              </a:path>
            </a:pathLst>
          </a:custGeom>
          <a:blipFill>
            <a:blip r:embed="rId3"/>
            <a:stretch>
              <a:fillRect l="0" t="0" r="0" b="0"/>
            </a:stretch>
          </a:blipFill>
        </p:spPr>
      </p:sp>
      <p:sp>
        <p:nvSpPr>
          <p:cNvPr name="Freeform 5" id="5"/>
          <p:cNvSpPr/>
          <p:nvPr/>
        </p:nvSpPr>
        <p:spPr>
          <a:xfrm flipH="false" flipV="false" rot="0">
            <a:off x="2777434" y="-1093686"/>
            <a:ext cx="2669512" cy="2469299"/>
          </a:xfrm>
          <a:custGeom>
            <a:avLst/>
            <a:gdLst/>
            <a:ahLst/>
            <a:cxnLst/>
            <a:rect r="r" b="b" t="t" l="l"/>
            <a:pathLst>
              <a:path h="2469299" w="2669512">
                <a:moveTo>
                  <a:pt x="0" y="0"/>
                </a:moveTo>
                <a:lnTo>
                  <a:pt x="2669513" y="0"/>
                </a:lnTo>
                <a:lnTo>
                  <a:pt x="2669513" y="2469299"/>
                </a:lnTo>
                <a:lnTo>
                  <a:pt x="0" y="2469299"/>
                </a:lnTo>
                <a:lnTo>
                  <a:pt x="0" y="0"/>
                </a:lnTo>
                <a:close/>
              </a:path>
            </a:pathLst>
          </a:custGeom>
          <a:blipFill>
            <a:blip r:embed="rId4"/>
            <a:stretch>
              <a:fillRect l="0" t="0" r="0" b="0"/>
            </a:stretch>
          </a:blipFill>
        </p:spPr>
      </p:sp>
      <p:sp>
        <p:nvSpPr>
          <p:cNvPr name="Freeform 6" id="6"/>
          <p:cNvSpPr/>
          <p:nvPr/>
        </p:nvSpPr>
        <p:spPr>
          <a:xfrm flipH="false" flipV="false" rot="2523674">
            <a:off x="-768549" y="8375750"/>
            <a:ext cx="3966278" cy="3822501"/>
          </a:xfrm>
          <a:custGeom>
            <a:avLst/>
            <a:gdLst/>
            <a:ahLst/>
            <a:cxnLst/>
            <a:rect r="r" b="b" t="t" l="l"/>
            <a:pathLst>
              <a:path h="3822501" w="3966278">
                <a:moveTo>
                  <a:pt x="0" y="0"/>
                </a:moveTo>
                <a:lnTo>
                  <a:pt x="3966279" y="0"/>
                </a:lnTo>
                <a:lnTo>
                  <a:pt x="3966279" y="3822500"/>
                </a:lnTo>
                <a:lnTo>
                  <a:pt x="0" y="3822500"/>
                </a:lnTo>
                <a:lnTo>
                  <a:pt x="0" y="0"/>
                </a:lnTo>
                <a:close/>
              </a:path>
            </a:pathLst>
          </a:custGeom>
          <a:blipFill>
            <a:blip r:embed="rId5"/>
            <a:stretch>
              <a:fillRect l="0" t="0" r="0" b="0"/>
            </a:stretch>
          </a:blipFill>
        </p:spPr>
      </p:sp>
      <p:sp>
        <p:nvSpPr>
          <p:cNvPr name="Freeform 7" id="7"/>
          <p:cNvSpPr/>
          <p:nvPr/>
        </p:nvSpPr>
        <p:spPr>
          <a:xfrm flipH="false" flipV="false" rot="0">
            <a:off x="-1381179" y="4022716"/>
            <a:ext cx="2762357" cy="4565879"/>
          </a:xfrm>
          <a:custGeom>
            <a:avLst/>
            <a:gdLst/>
            <a:ahLst/>
            <a:cxnLst/>
            <a:rect r="r" b="b" t="t" l="l"/>
            <a:pathLst>
              <a:path h="4565879" w="2762357">
                <a:moveTo>
                  <a:pt x="0" y="0"/>
                </a:moveTo>
                <a:lnTo>
                  <a:pt x="2762358" y="0"/>
                </a:lnTo>
                <a:lnTo>
                  <a:pt x="2762358" y="4565880"/>
                </a:lnTo>
                <a:lnTo>
                  <a:pt x="0" y="4565880"/>
                </a:lnTo>
                <a:lnTo>
                  <a:pt x="0" y="0"/>
                </a:lnTo>
                <a:close/>
              </a:path>
            </a:pathLst>
          </a:custGeom>
          <a:blipFill>
            <a:blip r:embed="rId6"/>
            <a:stretch>
              <a:fillRect l="0" t="0" r="0" b="0"/>
            </a:stretch>
          </a:blipFill>
        </p:spPr>
      </p:sp>
      <p:sp>
        <p:nvSpPr>
          <p:cNvPr name="Freeform 8" id="8"/>
          <p:cNvSpPr/>
          <p:nvPr/>
        </p:nvSpPr>
        <p:spPr>
          <a:xfrm flipH="false" flipV="false" rot="5308089">
            <a:off x="12396319" y="8990301"/>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9" id="9"/>
          <p:cNvSpPr/>
          <p:nvPr/>
        </p:nvSpPr>
        <p:spPr>
          <a:xfrm flipH="false" flipV="false" rot="-10726236">
            <a:off x="13288786" y="-648443"/>
            <a:ext cx="4156830" cy="1979691"/>
          </a:xfrm>
          <a:custGeom>
            <a:avLst/>
            <a:gdLst/>
            <a:ahLst/>
            <a:cxnLst/>
            <a:rect r="r" b="b" t="t" l="l"/>
            <a:pathLst>
              <a:path h="1979691" w="4156830">
                <a:moveTo>
                  <a:pt x="0" y="0"/>
                </a:moveTo>
                <a:lnTo>
                  <a:pt x="4156830" y="0"/>
                </a:lnTo>
                <a:lnTo>
                  <a:pt x="4156830" y="1979691"/>
                </a:lnTo>
                <a:lnTo>
                  <a:pt x="0" y="1979691"/>
                </a:lnTo>
                <a:lnTo>
                  <a:pt x="0" y="0"/>
                </a:lnTo>
                <a:close/>
              </a:path>
            </a:pathLst>
          </a:custGeom>
          <a:blipFill>
            <a:blip r:embed="rId8"/>
            <a:stretch>
              <a:fillRect l="0" t="0" r="0" b="0"/>
            </a:stretch>
          </a:blipFill>
        </p:spPr>
      </p:sp>
      <p:sp>
        <p:nvSpPr>
          <p:cNvPr name="Freeform 10" id="10"/>
          <p:cNvSpPr/>
          <p:nvPr/>
        </p:nvSpPr>
        <p:spPr>
          <a:xfrm flipH="false" flipV="false" rot="0">
            <a:off x="12513108" y="3198698"/>
            <a:ext cx="5708186" cy="5263381"/>
          </a:xfrm>
          <a:custGeom>
            <a:avLst/>
            <a:gdLst/>
            <a:ahLst/>
            <a:cxnLst/>
            <a:rect r="r" b="b" t="t" l="l"/>
            <a:pathLst>
              <a:path h="5263381" w="5708186">
                <a:moveTo>
                  <a:pt x="0" y="0"/>
                </a:moveTo>
                <a:lnTo>
                  <a:pt x="5708186" y="0"/>
                </a:lnTo>
                <a:lnTo>
                  <a:pt x="5708186" y="5263380"/>
                </a:lnTo>
                <a:lnTo>
                  <a:pt x="0" y="5263380"/>
                </a:lnTo>
                <a:lnTo>
                  <a:pt x="0" y="0"/>
                </a:lnTo>
                <a:close/>
              </a:path>
            </a:pathLst>
          </a:custGeom>
          <a:blipFill>
            <a:blip r:embed="rId9"/>
            <a:stretch>
              <a:fillRect l="-5695" t="-8618" r="-5170" b="-11615"/>
            </a:stretch>
          </a:blipFill>
        </p:spPr>
      </p:sp>
      <p:sp>
        <p:nvSpPr>
          <p:cNvPr name="Freeform 11" id="11"/>
          <p:cNvSpPr/>
          <p:nvPr/>
        </p:nvSpPr>
        <p:spPr>
          <a:xfrm flipH="false" flipV="false" rot="0">
            <a:off x="16248033" y="7857062"/>
            <a:ext cx="2436684" cy="2692468"/>
          </a:xfrm>
          <a:custGeom>
            <a:avLst/>
            <a:gdLst/>
            <a:ahLst/>
            <a:cxnLst/>
            <a:rect r="r" b="b" t="t" l="l"/>
            <a:pathLst>
              <a:path h="2692468" w="2436684">
                <a:moveTo>
                  <a:pt x="0" y="0"/>
                </a:moveTo>
                <a:lnTo>
                  <a:pt x="2436684" y="0"/>
                </a:lnTo>
                <a:lnTo>
                  <a:pt x="2436684" y="2692468"/>
                </a:lnTo>
                <a:lnTo>
                  <a:pt x="0" y="2692468"/>
                </a:lnTo>
                <a:lnTo>
                  <a:pt x="0" y="0"/>
                </a:lnTo>
                <a:close/>
              </a:path>
            </a:pathLst>
          </a:custGeom>
          <a:blipFill>
            <a:blip r:embed="rId10"/>
            <a:stretch>
              <a:fillRect l="0" t="0" r="0" b="0"/>
            </a:stretch>
          </a:blipFill>
        </p:spPr>
      </p:sp>
      <p:sp>
        <p:nvSpPr>
          <p:cNvPr name="Freeform 12" id="12"/>
          <p:cNvSpPr/>
          <p:nvPr/>
        </p:nvSpPr>
        <p:spPr>
          <a:xfrm flipH="false" flipV="false" rot="-2829396">
            <a:off x="16595204" y="61939"/>
            <a:ext cx="3367561" cy="3245487"/>
          </a:xfrm>
          <a:custGeom>
            <a:avLst/>
            <a:gdLst/>
            <a:ahLst/>
            <a:cxnLst/>
            <a:rect r="r" b="b" t="t" l="l"/>
            <a:pathLst>
              <a:path h="3245487" w="3367561">
                <a:moveTo>
                  <a:pt x="0" y="0"/>
                </a:moveTo>
                <a:lnTo>
                  <a:pt x="3367561" y="0"/>
                </a:lnTo>
                <a:lnTo>
                  <a:pt x="3367561" y="3245487"/>
                </a:lnTo>
                <a:lnTo>
                  <a:pt x="0" y="3245487"/>
                </a:lnTo>
                <a:lnTo>
                  <a:pt x="0" y="0"/>
                </a:lnTo>
                <a:close/>
              </a:path>
            </a:pathLst>
          </a:custGeom>
          <a:blipFill>
            <a:blip r:embed="rId5"/>
            <a:stretch>
              <a:fillRect l="0" t="0" r="0" b="0"/>
            </a:stretch>
          </a:blipFill>
        </p:spPr>
      </p:sp>
      <p:sp>
        <p:nvSpPr>
          <p:cNvPr name="TextBox 13" id="13"/>
          <p:cNvSpPr txBox="true"/>
          <p:nvPr/>
        </p:nvSpPr>
        <p:spPr>
          <a:xfrm rot="0">
            <a:off x="1571559" y="3645356"/>
            <a:ext cx="10235749" cy="4991736"/>
          </a:xfrm>
          <a:prstGeom prst="rect">
            <a:avLst/>
          </a:prstGeom>
        </p:spPr>
        <p:txBody>
          <a:bodyPr anchor="t" rtlCol="false" tIns="0" lIns="0" bIns="0" rIns="0">
            <a:spAutoFit/>
          </a:bodyPr>
          <a:lstStyle/>
          <a:p>
            <a:pPr algn="just" marL="690877" indent="-345439" lvl="1">
              <a:lnSpc>
                <a:spcPts val="4959"/>
              </a:lnSpc>
              <a:buFont typeface="Arial"/>
              <a:buChar char="•"/>
            </a:pPr>
            <a:r>
              <a:rPr lang="en-US" b="true" sz="3199">
                <a:solidFill>
                  <a:srgbClr val="525252"/>
                </a:solidFill>
                <a:latin typeface="Montserrat Bold"/>
                <a:ea typeface="Montserrat Bold"/>
                <a:cs typeface="Montserrat Bold"/>
                <a:sym typeface="Montserrat Bold"/>
              </a:rPr>
              <a:t>Logaritminen spiraali on  </a:t>
            </a:r>
            <a:r>
              <a:rPr lang="en-US" b="true" sz="3199" u="sng">
                <a:solidFill>
                  <a:srgbClr val="525252"/>
                </a:solidFill>
                <a:latin typeface="Montserrat Bold"/>
                <a:ea typeface="Montserrat Bold"/>
                <a:cs typeface="Montserrat Bold"/>
                <a:sym typeface="Montserrat Bold"/>
                <a:hlinkClick r:id="rId11" tooltip="https://fi.wikipedia.org/wiki/Itsesimilaarinen"/>
              </a:rPr>
              <a:t>itsesimilaarinen</a:t>
            </a:r>
            <a:r>
              <a:rPr lang="en-US" b="true" sz="3199">
                <a:solidFill>
                  <a:srgbClr val="525252"/>
                </a:solidFill>
                <a:latin typeface="Montserrat Bold"/>
                <a:ea typeface="Montserrat Bold"/>
                <a:cs typeface="Montserrat Bold"/>
                <a:sym typeface="Montserrat Bold"/>
              </a:rPr>
              <a:t> </a:t>
            </a:r>
            <a:r>
              <a:rPr lang="en-US" b="true" sz="3199" u="sng">
                <a:solidFill>
                  <a:srgbClr val="525252"/>
                </a:solidFill>
                <a:latin typeface="Montserrat Bold"/>
                <a:ea typeface="Montserrat Bold"/>
                <a:cs typeface="Montserrat Bold"/>
                <a:sym typeface="Montserrat Bold"/>
                <a:hlinkClick r:id="rId12" tooltip="https://fi.wikipedia.org/wiki/Spiraali"/>
              </a:rPr>
              <a:t>spiraalimainen</a:t>
            </a:r>
            <a:r>
              <a:rPr lang="en-US" b="true" sz="3199">
                <a:solidFill>
                  <a:srgbClr val="525252"/>
                </a:solidFill>
                <a:latin typeface="Montserrat Bold"/>
                <a:ea typeface="Montserrat Bold"/>
                <a:cs typeface="Montserrat Bold"/>
                <a:sym typeface="Montserrat Bold"/>
              </a:rPr>
              <a:t> </a:t>
            </a:r>
            <a:r>
              <a:rPr lang="en-US" b="true" sz="3199" u="sng">
                <a:solidFill>
                  <a:srgbClr val="525252"/>
                </a:solidFill>
                <a:latin typeface="Montserrat Bold"/>
                <a:ea typeface="Montserrat Bold"/>
                <a:cs typeface="Montserrat Bold"/>
                <a:sym typeface="Montserrat Bold"/>
                <a:hlinkClick r:id="rId13" tooltip="https://fi.wikipedia.org/wiki/K%C3%A4yr%C3%A4"/>
              </a:rPr>
              <a:t>käyrä</a:t>
            </a:r>
            <a:r>
              <a:rPr lang="en-US" sz="3199">
                <a:solidFill>
                  <a:srgbClr val="525252"/>
                </a:solidFill>
                <a:latin typeface="Montserrat"/>
                <a:ea typeface="Montserrat"/>
                <a:cs typeface="Montserrat"/>
                <a:sym typeface="Montserrat"/>
              </a:rPr>
              <a:t>.</a:t>
            </a:r>
          </a:p>
          <a:p>
            <a:pPr algn="just" marL="1381755" indent="-460585" lvl="2">
              <a:lnSpc>
                <a:spcPts val="4959"/>
              </a:lnSpc>
              <a:buFont typeface="Arial"/>
              <a:buChar char="⚬"/>
            </a:pPr>
            <a:r>
              <a:rPr lang="en-US" sz="3199">
                <a:solidFill>
                  <a:srgbClr val="525252"/>
                </a:solidFill>
                <a:latin typeface="Montserrat"/>
                <a:ea typeface="Montserrat"/>
                <a:cs typeface="Montserrat"/>
                <a:sym typeface="Montserrat"/>
              </a:rPr>
              <a:t>Itsesimilaarinen= sisältää hyvin pieniä osia, jotka ovat keskenään samanmuotoisia.</a:t>
            </a:r>
          </a:p>
          <a:p>
            <a:pPr algn="just" marL="690877" indent="-345439" lvl="1">
              <a:lnSpc>
                <a:spcPts val="4959"/>
              </a:lnSpc>
              <a:buFont typeface="Arial"/>
              <a:buChar char="•"/>
            </a:pPr>
            <a:r>
              <a:rPr lang="en-US" sz="3199">
                <a:solidFill>
                  <a:srgbClr val="525252"/>
                </a:solidFill>
                <a:latin typeface="Montserrat"/>
                <a:ea typeface="Montserrat"/>
                <a:cs typeface="Montserrat"/>
                <a:sym typeface="Montserrat"/>
              </a:rPr>
              <a:t>Se</a:t>
            </a:r>
            <a:r>
              <a:rPr lang="en-US" b="true" sz="3199">
                <a:solidFill>
                  <a:srgbClr val="525252"/>
                </a:solidFill>
                <a:latin typeface="Montserrat Bold"/>
                <a:ea typeface="Montserrat Bold"/>
                <a:cs typeface="Montserrat Bold"/>
                <a:sym typeface="Montserrat Bold"/>
              </a:rPr>
              <a:t> esiintyy usein luonnossa</a:t>
            </a:r>
          </a:p>
          <a:p>
            <a:pPr algn="just" marL="690877" indent="-345439" lvl="1">
              <a:lnSpc>
                <a:spcPts val="4959"/>
              </a:lnSpc>
              <a:buFont typeface="Arial"/>
              <a:buChar char="•"/>
            </a:pPr>
            <a:r>
              <a:rPr lang="en-US" sz="3199">
                <a:solidFill>
                  <a:srgbClr val="525252"/>
                </a:solidFill>
                <a:latin typeface="Montserrat"/>
                <a:ea typeface="Montserrat"/>
                <a:cs typeface="Montserrat"/>
                <a:sym typeface="Montserrat"/>
              </a:rPr>
              <a:t>Ensimmäisenä sen kuvasi Albrecht Dürer (1525), sitten  Descartes (1638), ja myöhemmin tutki tarkemmin Jacob Bernoulli.</a:t>
            </a:r>
          </a:p>
        </p:txBody>
      </p:sp>
      <p:sp>
        <p:nvSpPr>
          <p:cNvPr name="TextBox 14" id="14"/>
          <p:cNvSpPr txBox="true"/>
          <p:nvPr/>
        </p:nvSpPr>
        <p:spPr>
          <a:xfrm rot="0">
            <a:off x="3557541" y="2716351"/>
            <a:ext cx="10925495" cy="482346"/>
          </a:xfrm>
          <a:prstGeom prst="rect">
            <a:avLst/>
          </a:prstGeom>
        </p:spPr>
        <p:txBody>
          <a:bodyPr anchor="t" rtlCol="false" tIns="0" lIns="0" bIns="0" rIns="0">
            <a:spAutoFit/>
          </a:bodyPr>
          <a:lstStyle/>
          <a:p>
            <a:pPr algn="ctr" marL="0" indent="0" lvl="0">
              <a:lnSpc>
                <a:spcPts val="3762"/>
              </a:lnSpc>
              <a:spcBef>
                <a:spcPct val="0"/>
              </a:spcBef>
            </a:pPr>
            <a:r>
              <a:rPr lang="en-US" b="true" sz="3300">
                <a:solidFill>
                  <a:srgbClr val="525252"/>
                </a:solidFill>
                <a:latin typeface="Montserrat Bold"/>
                <a:ea typeface="Montserrat Bold"/>
                <a:cs typeface="Montserrat Bold"/>
                <a:sym typeface="Montserrat Bold"/>
              </a:rPr>
              <a:t>(eli tasakulmainen spiraali)</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grpSp>
        <p:nvGrpSpPr>
          <p:cNvPr name="Group 3" id="3"/>
          <p:cNvGrpSpPr/>
          <p:nvPr/>
        </p:nvGrpSpPr>
        <p:grpSpPr>
          <a:xfrm rot="0">
            <a:off x="2084369" y="2645645"/>
            <a:ext cx="3892620" cy="1710692"/>
            <a:chOff x="0" y="0"/>
            <a:chExt cx="1553025" cy="682509"/>
          </a:xfrm>
        </p:grpSpPr>
        <p:sp>
          <p:nvSpPr>
            <p:cNvPr name="Freeform 4" id="4"/>
            <p:cNvSpPr/>
            <p:nvPr/>
          </p:nvSpPr>
          <p:spPr>
            <a:xfrm flipH="false" flipV="false" rot="0">
              <a:off x="0" y="0"/>
              <a:ext cx="1553025" cy="682509"/>
            </a:xfrm>
            <a:custGeom>
              <a:avLst/>
              <a:gdLst/>
              <a:ahLst/>
              <a:cxnLst/>
              <a:rect r="r" b="b" t="t" l="l"/>
              <a:pathLst>
                <a:path h="682509" w="1553025">
                  <a:moveTo>
                    <a:pt x="59666" y="0"/>
                  </a:moveTo>
                  <a:lnTo>
                    <a:pt x="1493359" y="0"/>
                  </a:lnTo>
                  <a:cubicBezTo>
                    <a:pt x="1509184" y="0"/>
                    <a:pt x="1524360" y="6286"/>
                    <a:pt x="1535550" y="17476"/>
                  </a:cubicBezTo>
                  <a:cubicBezTo>
                    <a:pt x="1546739" y="28665"/>
                    <a:pt x="1553025" y="43842"/>
                    <a:pt x="1553025" y="59666"/>
                  </a:cubicBezTo>
                  <a:lnTo>
                    <a:pt x="1553025" y="622843"/>
                  </a:lnTo>
                  <a:cubicBezTo>
                    <a:pt x="1553025" y="655796"/>
                    <a:pt x="1526312" y="682509"/>
                    <a:pt x="1493359" y="682509"/>
                  </a:cubicBezTo>
                  <a:lnTo>
                    <a:pt x="59666" y="682509"/>
                  </a:lnTo>
                  <a:cubicBezTo>
                    <a:pt x="26713" y="682509"/>
                    <a:pt x="0" y="655796"/>
                    <a:pt x="0" y="622843"/>
                  </a:cubicBezTo>
                  <a:lnTo>
                    <a:pt x="0" y="59666"/>
                  </a:lnTo>
                  <a:cubicBezTo>
                    <a:pt x="0" y="26713"/>
                    <a:pt x="26713" y="0"/>
                    <a:pt x="59666" y="0"/>
                  </a:cubicBezTo>
                  <a:close/>
                </a:path>
              </a:pathLst>
            </a:custGeom>
            <a:solidFill>
              <a:srgbClr val="B8CDDB"/>
            </a:solidFill>
          </p:spPr>
        </p:sp>
        <p:sp>
          <p:nvSpPr>
            <p:cNvPr name="TextBox 5" id="5"/>
            <p:cNvSpPr txBox="true"/>
            <p:nvPr/>
          </p:nvSpPr>
          <p:spPr>
            <a:xfrm>
              <a:off x="0" y="47625"/>
              <a:ext cx="1553025" cy="634884"/>
            </a:xfrm>
            <a:prstGeom prst="rect">
              <a:avLst/>
            </a:prstGeom>
          </p:spPr>
          <p:txBody>
            <a:bodyPr anchor="ctr" rtlCol="false" tIns="50800" lIns="50800" bIns="50800" rIns="50800"/>
            <a:lstStyle/>
            <a:p>
              <a:pPr algn="ctr">
                <a:lnSpc>
                  <a:spcPts val="2884"/>
                </a:lnSpc>
              </a:pPr>
              <a:r>
                <a:rPr lang="en-US" b="true" sz="2800" spc="198">
                  <a:solidFill>
                    <a:srgbClr val="FFFFFF"/>
                  </a:solidFill>
                  <a:latin typeface="Montserrat Classic Bold"/>
                  <a:ea typeface="Montserrat Classic Bold"/>
                  <a:cs typeface="Montserrat Classic Bold"/>
                  <a:sym typeface="Montserrat Classic Bold"/>
                </a:rPr>
                <a:t>Islannin ympärillä oleva sykloni</a:t>
              </a:r>
            </a:p>
          </p:txBody>
        </p:sp>
      </p:grpSp>
      <p:grpSp>
        <p:nvGrpSpPr>
          <p:cNvPr name="Group 6" id="6"/>
          <p:cNvGrpSpPr/>
          <p:nvPr/>
        </p:nvGrpSpPr>
        <p:grpSpPr>
          <a:xfrm rot="0">
            <a:off x="7291349" y="2645645"/>
            <a:ext cx="4210490" cy="1541449"/>
            <a:chOff x="0" y="0"/>
            <a:chExt cx="1679845" cy="614987"/>
          </a:xfrm>
        </p:grpSpPr>
        <p:sp>
          <p:nvSpPr>
            <p:cNvPr name="Freeform 7" id="7"/>
            <p:cNvSpPr/>
            <p:nvPr/>
          </p:nvSpPr>
          <p:spPr>
            <a:xfrm flipH="false" flipV="false" rot="0">
              <a:off x="0" y="0"/>
              <a:ext cx="1679845" cy="614987"/>
            </a:xfrm>
            <a:custGeom>
              <a:avLst/>
              <a:gdLst/>
              <a:ahLst/>
              <a:cxnLst/>
              <a:rect r="r" b="b" t="t" l="l"/>
              <a:pathLst>
                <a:path h="614987" w="1679845">
                  <a:moveTo>
                    <a:pt x="55162" y="0"/>
                  </a:moveTo>
                  <a:lnTo>
                    <a:pt x="1624683" y="0"/>
                  </a:lnTo>
                  <a:cubicBezTo>
                    <a:pt x="1655148" y="0"/>
                    <a:pt x="1679845" y="24697"/>
                    <a:pt x="1679845" y="55162"/>
                  </a:cubicBezTo>
                  <a:lnTo>
                    <a:pt x="1679845" y="559825"/>
                  </a:lnTo>
                  <a:cubicBezTo>
                    <a:pt x="1679845" y="574455"/>
                    <a:pt x="1674033" y="588485"/>
                    <a:pt x="1663689" y="598830"/>
                  </a:cubicBezTo>
                  <a:cubicBezTo>
                    <a:pt x="1653344" y="609175"/>
                    <a:pt x="1639313" y="614987"/>
                    <a:pt x="1624683" y="614987"/>
                  </a:cubicBezTo>
                  <a:lnTo>
                    <a:pt x="55162" y="614987"/>
                  </a:lnTo>
                  <a:cubicBezTo>
                    <a:pt x="40532" y="614987"/>
                    <a:pt x="26501" y="609175"/>
                    <a:pt x="16156" y="598830"/>
                  </a:cubicBezTo>
                  <a:cubicBezTo>
                    <a:pt x="5812" y="588485"/>
                    <a:pt x="0" y="574455"/>
                    <a:pt x="0" y="559825"/>
                  </a:cubicBezTo>
                  <a:lnTo>
                    <a:pt x="0" y="55162"/>
                  </a:lnTo>
                  <a:cubicBezTo>
                    <a:pt x="0" y="40532"/>
                    <a:pt x="5812" y="26501"/>
                    <a:pt x="16156" y="16156"/>
                  </a:cubicBezTo>
                  <a:cubicBezTo>
                    <a:pt x="26501" y="5812"/>
                    <a:pt x="40532" y="0"/>
                    <a:pt x="55162" y="0"/>
                  </a:cubicBezTo>
                  <a:close/>
                </a:path>
              </a:pathLst>
            </a:custGeom>
            <a:solidFill>
              <a:srgbClr val="F7BB97"/>
            </a:solidFill>
          </p:spPr>
        </p:sp>
        <p:sp>
          <p:nvSpPr>
            <p:cNvPr name="TextBox 8" id="8"/>
            <p:cNvSpPr txBox="true"/>
            <p:nvPr/>
          </p:nvSpPr>
          <p:spPr>
            <a:xfrm>
              <a:off x="0" y="47625"/>
              <a:ext cx="1679845" cy="567362"/>
            </a:xfrm>
            <a:prstGeom prst="rect">
              <a:avLst/>
            </a:prstGeom>
          </p:spPr>
          <p:txBody>
            <a:bodyPr anchor="ctr" rtlCol="false" tIns="50800" lIns="50800" bIns="50800" rIns="50800"/>
            <a:lstStyle/>
            <a:p>
              <a:pPr algn="ctr">
                <a:lnSpc>
                  <a:spcPts val="2883"/>
                </a:lnSpc>
              </a:pPr>
              <a:r>
                <a:rPr lang="en-US" b="true" sz="2799" spc="198">
                  <a:solidFill>
                    <a:srgbClr val="FFFFFF"/>
                  </a:solidFill>
                  <a:latin typeface="Montserrat Classic Bold"/>
                  <a:ea typeface="Montserrat Classic Bold"/>
                  <a:cs typeface="Montserrat Classic Bold"/>
                  <a:sym typeface="Montserrat Classic Bold"/>
                </a:rPr>
                <a:t>Kierteisgalaksin haarat</a:t>
              </a:r>
            </a:p>
          </p:txBody>
        </p:sp>
      </p:grpSp>
      <p:grpSp>
        <p:nvGrpSpPr>
          <p:cNvPr name="Group 9" id="9"/>
          <p:cNvGrpSpPr/>
          <p:nvPr/>
        </p:nvGrpSpPr>
        <p:grpSpPr>
          <a:xfrm rot="0">
            <a:off x="12704800" y="2711982"/>
            <a:ext cx="4487560" cy="1578019"/>
            <a:chOff x="0" y="0"/>
            <a:chExt cx="1790387" cy="629577"/>
          </a:xfrm>
        </p:grpSpPr>
        <p:sp>
          <p:nvSpPr>
            <p:cNvPr name="Freeform 10" id="10"/>
            <p:cNvSpPr/>
            <p:nvPr/>
          </p:nvSpPr>
          <p:spPr>
            <a:xfrm flipH="false" flipV="false" rot="0">
              <a:off x="0" y="0"/>
              <a:ext cx="1790387" cy="629577"/>
            </a:xfrm>
            <a:custGeom>
              <a:avLst/>
              <a:gdLst/>
              <a:ahLst/>
              <a:cxnLst/>
              <a:rect r="r" b="b" t="t" l="l"/>
              <a:pathLst>
                <a:path h="629577" w="1790387">
                  <a:moveTo>
                    <a:pt x="51756" y="0"/>
                  </a:moveTo>
                  <a:lnTo>
                    <a:pt x="1738631" y="0"/>
                  </a:lnTo>
                  <a:cubicBezTo>
                    <a:pt x="1767215" y="0"/>
                    <a:pt x="1790387" y="23172"/>
                    <a:pt x="1790387" y="51756"/>
                  </a:cubicBezTo>
                  <a:lnTo>
                    <a:pt x="1790387" y="577821"/>
                  </a:lnTo>
                  <a:cubicBezTo>
                    <a:pt x="1790387" y="606405"/>
                    <a:pt x="1767215" y="629577"/>
                    <a:pt x="1738631" y="629577"/>
                  </a:cubicBezTo>
                  <a:lnTo>
                    <a:pt x="51756" y="629577"/>
                  </a:lnTo>
                  <a:cubicBezTo>
                    <a:pt x="23172" y="629577"/>
                    <a:pt x="0" y="606405"/>
                    <a:pt x="0" y="577821"/>
                  </a:cubicBezTo>
                  <a:lnTo>
                    <a:pt x="0" y="51756"/>
                  </a:lnTo>
                  <a:cubicBezTo>
                    <a:pt x="0" y="23172"/>
                    <a:pt x="23172" y="0"/>
                    <a:pt x="51756" y="0"/>
                  </a:cubicBezTo>
                  <a:close/>
                </a:path>
              </a:pathLst>
            </a:custGeom>
            <a:solidFill>
              <a:srgbClr val="FFD2CC"/>
            </a:solidFill>
          </p:spPr>
        </p:sp>
        <p:sp>
          <p:nvSpPr>
            <p:cNvPr name="TextBox 11" id="11"/>
            <p:cNvSpPr txBox="true"/>
            <p:nvPr/>
          </p:nvSpPr>
          <p:spPr>
            <a:xfrm>
              <a:off x="0" y="47625"/>
              <a:ext cx="1790387" cy="581952"/>
            </a:xfrm>
            <a:prstGeom prst="rect">
              <a:avLst/>
            </a:prstGeom>
          </p:spPr>
          <p:txBody>
            <a:bodyPr anchor="ctr" rtlCol="false" tIns="50800" lIns="50800" bIns="50800" rIns="50800"/>
            <a:lstStyle/>
            <a:p>
              <a:pPr algn="ctr">
                <a:lnSpc>
                  <a:spcPts val="2883"/>
                </a:lnSpc>
              </a:pPr>
              <a:r>
                <a:rPr lang="en-US" b="true" sz="2799" spc="198">
                  <a:solidFill>
                    <a:srgbClr val="FFFFFF"/>
                  </a:solidFill>
                  <a:latin typeface="Montserrat Classic Bold"/>
                  <a:ea typeface="Montserrat Classic Bold"/>
                  <a:cs typeface="Montserrat Classic Bold"/>
                  <a:sym typeface="Montserrat Classic Bold"/>
                </a:rPr>
                <a:t>Nautilus-helmiveneen kuoren poikkileikkaus</a:t>
              </a:r>
            </a:p>
          </p:txBody>
        </p:sp>
      </p:grpSp>
      <p:sp>
        <p:nvSpPr>
          <p:cNvPr name="Freeform 12" id="12"/>
          <p:cNvSpPr/>
          <p:nvPr/>
        </p:nvSpPr>
        <p:spPr>
          <a:xfrm flipH="false" flipV="false" rot="0">
            <a:off x="1830601" y="4604168"/>
            <a:ext cx="4400157" cy="3678338"/>
          </a:xfrm>
          <a:custGeom>
            <a:avLst/>
            <a:gdLst/>
            <a:ahLst/>
            <a:cxnLst/>
            <a:rect r="r" b="b" t="t" l="l"/>
            <a:pathLst>
              <a:path h="3678338" w="4400157">
                <a:moveTo>
                  <a:pt x="0" y="0"/>
                </a:moveTo>
                <a:lnTo>
                  <a:pt x="4400156" y="0"/>
                </a:lnTo>
                <a:lnTo>
                  <a:pt x="4400156" y="3678338"/>
                </a:lnTo>
                <a:lnTo>
                  <a:pt x="0" y="3678338"/>
                </a:lnTo>
                <a:lnTo>
                  <a:pt x="0" y="0"/>
                </a:lnTo>
                <a:close/>
              </a:path>
            </a:pathLst>
          </a:custGeom>
          <a:blipFill>
            <a:blip r:embed="rId3"/>
            <a:stretch>
              <a:fillRect l="0" t="-3751" r="0" b="0"/>
            </a:stretch>
          </a:blipFill>
        </p:spPr>
      </p:sp>
      <p:sp>
        <p:nvSpPr>
          <p:cNvPr name="Freeform 13" id="13"/>
          <p:cNvSpPr/>
          <p:nvPr/>
        </p:nvSpPr>
        <p:spPr>
          <a:xfrm flipH="false" flipV="false" rot="0">
            <a:off x="6878850" y="4604168"/>
            <a:ext cx="5253238" cy="3651475"/>
          </a:xfrm>
          <a:custGeom>
            <a:avLst/>
            <a:gdLst/>
            <a:ahLst/>
            <a:cxnLst/>
            <a:rect r="r" b="b" t="t" l="l"/>
            <a:pathLst>
              <a:path h="3651475" w="5253238">
                <a:moveTo>
                  <a:pt x="0" y="0"/>
                </a:moveTo>
                <a:lnTo>
                  <a:pt x="5253238" y="0"/>
                </a:lnTo>
                <a:lnTo>
                  <a:pt x="5253238" y="3651476"/>
                </a:lnTo>
                <a:lnTo>
                  <a:pt x="0" y="3651476"/>
                </a:lnTo>
                <a:lnTo>
                  <a:pt x="0" y="0"/>
                </a:lnTo>
                <a:close/>
              </a:path>
            </a:pathLst>
          </a:custGeom>
          <a:blipFill>
            <a:blip r:embed="rId4"/>
            <a:stretch>
              <a:fillRect l="0" t="0" r="0" b="0"/>
            </a:stretch>
          </a:blipFill>
        </p:spPr>
      </p:sp>
      <p:sp>
        <p:nvSpPr>
          <p:cNvPr name="Freeform 14" id="14"/>
          <p:cNvSpPr/>
          <p:nvPr/>
        </p:nvSpPr>
        <p:spPr>
          <a:xfrm flipH="false" flipV="false" rot="0">
            <a:off x="12593402" y="4604168"/>
            <a:ext cx="4819947" cy="3651475"/>
          </a:xfrm>
          <a:custGeom>
            <a:avLst/>
            <a:gdLst/>
            <a:ahLst/>
            <a:cxnLst/>
            <a:rect r="r" b="b" t="t" l="l"/>
            <a:pathLst>
              <a:path h="3651475" w="4819947">
                <a:moveTo>
                  <a:pt x="0" y="0"/>
                </a:moveTo>
                <a:lnTo>
                  <a:pt x="4819947" y="0"/>
                </a:lnTo>
                <a:lnTo>
                  <a:pt x="4819947" y="3651476"/>
                </a:lnTo>
                <a:lnTo>
                  <a:pt x="0" y="3651476"/>
                </a:lnTo>
                <a:lnTo>
                  <a:pt x="0" y="0"/>
                </a:lnTo>
                <a:close/>
              </a:path>
            </a:pathLst>
          </a:custGeom>
          <a:blipFill>
            <a:blip r:embed="rId5"/>
            <a:stretch>
              <a:fillRect l="0" t="0" r="0" b="0"/>
            </a:stretch>
          </a:blipFill>
        </p:spPr>
      </p:sp>
      <p:sp>
        <p:nvSpPr>
          <p:cNvPr name="TextBox 15" id="15"/>
          <p:cNvSpPr txBox="true"/>
          <p:nvPr/>
        </p:nvSpPr>
        <p:spPr>
          <a:xfrm rot="0">
            <a:off x="3465942" y="704776"/>
            <a:ext cx="12079053" cy="1775459"/>
          </a:xfrm>
          <a:prstGeom prst="rect">
            <a:avLst/>
          </a:prstGeom>
        </p:spPr>
        <p:txBody>
          <a:bodyPr anchor="t" rtlCol="false" tIns="0" lIns="0" bIns="0" rIns="0">
            <a:spAutoFit/>
          </a:bodyPr>
          <a:lstStyle/>
          <a:p>
            <a:pPr algn="ctr" marL="0" indent="0" lvl="0">
              <a:lnSpc>
                <a:spcPts val="6899"/>
              </a:lnSpc>
            </a:pPr>
            <a:r>
              <a:rPr lang="en-US" sz="6899">
                <a:solidFill>
                  <a:srgbClr val="404040"/>
                </a:solidFill>
                <a:latin typeface="Hibernate"/>
                <a:ea typeface="Hibernate"/>
                <a:cs typeface="Hibernate"/>
                <a:sym typeface="Hibernate"/>
              </a:rPr>
              <a:t>MONISTA LUONNON ILMIÖISTÄ VOI LÖYTÄÄ KÄYRIÄ, JOTKA OVAT LÄHELLÄ LOGARITMISTA SPIRAALIA</a:t>
            </a:r>
          </a:p>
        </p:txBody>
      </p:sp>
      <p:sp>
        <p:nvSpPr>
          <p:cNvPr name="TextBox 16" id="16"/>
          <p:cNvSpPr txBox="true"/>
          <p:nvPr/>
        </p:nvSpPr>
        <p:spPr>
          <a:xfrm rot="0">
            <a:off x="12814162" y="8318492"/>
            <a:ext cx="4268837" cy="1038225"/>
          </a:xfrm>
          <a:prstGeom prst="rect">
            <a:avLst/>
          </a:prstGeom>
        </p:spPr>
        <p:txBody>
          <a:bodyPr anchor="t" rtlCol="false" tIns="0" lIns="0" bIns="0" rIns="0">
            <a:spAutoFit/>
          </a:bodyPr>
          <a:lstStyle/>
          <a:p>
            <a:pPr algn="ctr">
              <a:lnSpc>
                <a:spcPts val="3640"/>
              </a:lnSpc>
            </a:pPr>
            <a:r>
              <a:rPr lang="en-US" sz="2600">
                <a:solidFill>
                  <a:srgbClr val="000000"/>
                </a:solidFill>
                <a:latin typeface="Open Sans"/>
                <a:ea typeface="Open Sans"/>
                <a:cs typeface="Open Sans"/>
                <a:sym typeface="Open Sans"/>
              </a:rPr>
              <a:t>Kuva: </a:t>
            </a:r>
            <a:r>
              <a:rPr lang="en-US" sz="2600" u="sng">
                <a:solidFill>
                  <a:srgbClr val="000000"/>
                </a:solidFill>
                <a:latin typeface="Open Sans"/>
                <a:ea typeface="Open Sans"/>
                <a:cs typeface="Open Sans"/>
                <a:sym typeface="Open Sans"/>
                <a:hlinkClick r:id="rId6" tooltip="https://creativecommons.org/licenses/by-sa/4.0"/>
              </a:rPr>
              <a:t>Dicklyon CC BY-SA 4.0</a:t>
            </a:r>
          </a:p>
          <a:p>
            <a:pPr algn="ctr">
              <a:lnSpc>
                <a:spcPts val="475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7337998" y="3245592"/>
            <a:ext cx="3983220" cy="5313912"/>
          </a:xfrm>
          <a:custGeom>
            <a:avLst/>
            <a:gdLst/>
            <a:ahLst/>
            <a:cxnLst/>
            <a:rect r="r" b="b" t="t" l="l"/>
            <a:pathLst>
              <a:path h="5313912" w="3983220">
                <a:moveTo>
                  <a:pt x="0" y="0"/>
                </a:moveTo>
                <a:lnTo>
                  <a:pt x="3983219" y="0"/>
                </a:lnTo>
                <a:lnTo>
                  <a:pt x="3983219" y="5313912"/>
                </a:lnTo>
                <a:lnTo>
                  <a:pt x="0" y="5313912"/>
                </a:lnTo>
                <a:lnTo>
                  <a:pt x="0" y="0"/>
                </a:lnTo>
                <a:close/>
              </a:path>
            </a:pathLst>
          </a:custGeom>
          <a:blipFill>
            <a:blip r:embed="rId3"/>
            <a:stretch>
              <a:fillRect l="0" t="0" r="0" b="0"/>
            </a:stretch>
          </a:blipFill>
        </p:spPr>
      </p:sp>
      <p:sp>
        <p:nvSpPr>
          <p:cNvPr name="Freeform 4" id="4"/>
          <p:cNvSpPr/>
          <p:nvPr/>
        </p:nvSpPr>
        <p:spPr>
          <a:xfrm flipH="false" flipV="false" rot="0">
            <a:off x="1865662" y="2525520"/>
            <a:ext cx="3357941" cy="6033984"/>
          </a:xfrm>
          <a:custGeom>
            <a:avLst/>
            <a:gdLst/>
            <a:ahLst/>
            <a:cxnLst/>
            <a:rect r="r" b="b" t="t" l="l"/>
            <a:pathLst>
              <a:path h="6033984" w="3357941">
                <a:moveTo>
                  <a:pt x="0" y="0"/>
                </a:moveTo>
                <a:lnTo>
                  <a:pt x="3357940" y="0"/>
                </a:lnTo>
                <a:lnTo>
                  <a:pt x="3357940" y="6033984"/>
                </a:lnTo>
                <a:lnTo>
                  <a:pt x="0" y="6033984"/>
                </a:lnTo>
                <a:lnTo>
                  <a:pt x="0" y="0"/>
                </a:lnTo>
                <a:close/>
              </a:path>
            </a:pathLst>
          </a:custGeom>
          <a:blipFill>
            <a:blip r:embed="rId4"/>
            <a:stretch>
              <a:fillRect l="-548" t="0" r="-548" b="0"/>
            </a:stretch>
          </a:blipFill>
        </p:spPr>
      </p:sp>
      <p:sp>
        <p:nvSpPr>
          <p:cNvPr name="Freeform 5" id="5"/>
          <p:cNvSpPr/>
          <p:nvPr/>
        </p:nvSpPr>
        <p:spPr>
          <a:xfrm flipH="false" flipV="false" rot="0">
            <a:off x="13533667" y="2525520"/>
            <a:ext cx="4022656" cy="6033984"/>
          </a:xfrm>
          <a:custGeom>
            <a:avLst/>
            <a:gdLst/>
            <a:ahLst/>
            <a:cxnLst/>
            <a:rect r="r" b="b" t="t" l="l"/>
            <a:pathLst>
              <a:path h="6033984" w="4022656">
                <a:moveTo>
                  <a:pt x="0" y="0"/>
                </a:moveTo>
                <a:lnTo>
                  <a:pt x="4022656" y="0"/>
                </a:lnTo>
                <a:lnTo>
                  <a:pt x="4022656" y="6033984"/>
                </a:lnTo>
                <a:lnTo>
                  <a:pt x="0" y="6033984"/>
                </a:lnTo>
                <a:lnTo>
                  <a:pt x="0" y="0"/>
                </a:lnTo>
                <a:close/>
              </a:path>
            </a:pathLst>
          </a:custGeom>
          <a:blipFill>
            <a:blip r:embed="rId5"/>
            <a:stretch>
              <a:fillRect l="0" t="0" r="0" b="0"/>
            </a:stretch>
          </a:blipFill>
        </p:spPr>
      </p:sp>
      <p:sp>
        <p:nvSpPr>
          <p:cNvPr name="TextBox 6" id="6"/>
          <p:cNvSpPr txBox="true"/>
          <p:nvPr/>
        </p:nvSpPr>
        <p:spPr>
          <a:xfrm rot="0">
            <a:off x="3465942" y="704776"/>
            <a:ext cx="12079053" cy="1775459"/>
          </a:xfrm>
          <a:prstGeom prst="rect">
            <a:avLst/>
          </a:prstGeom>
        </p:spPr>
        <p:txBody>
          <a:bodyPr anchor="t" rtlCol="false" tIns="0" lIns="0" bIns="0" rIns="0">
            <a:spAutoFit/>
          </a:bodyPr>
          <a:lstStyle/>
          <a:p>
            <a:pPr algn="ctr" marL="0" indent="0" lvl="0">
              <a:lnSpc>
                <a:spcPts val="6899"/>
              </a:lnSpc>
            </a:pPr>
            <a:r>
              <a:rPr lang="en-US" sz="6899">
                <a:solidFill>
                  <a:srgbClr val="404040"/>
                </a:solidFill>
                <a:latin typeface="Hibernate"/>
                <a:ea typeface="Hibernate"/>
                <a:cs typeface="Hibernate"/>
                <a:sym typeface="Hibernate"/>
              </a:rPr>
              <a:t>MISTÄ MUUALTA VOI LÖYTÄÄ LOGARITMISTA SPIRAALIA MUISTUTTAVIA MUOTOJA?</a:t>
            </a:r>
          </a:p>
        </p:txBody>
      </p:sp>
      <p:sp>
        <p:nvSpPr>
          <p:cNvPr name="TextBox 7" id="7"/>
          <p:cNvSpPr txBox="true"/>
          <p:nvPr/>
        </p:nvSpPr>
        <p:spPr>
          <a:xfrm rot="0">
            <a:off x="1708282" y="8755021"/>
            <a:ext cx="3515320" cy="656590"/>
          </a:xfrm>
          <a:prstGeom prst="rect">
            <a:avLst/>
          </a:prstGeom>
        </p:spPr>
        <p:txBody>
          <a:bodyPr anchor="t" rtlCol="false" tIns="0" lIns="0" bIns="0" rIns="0">
            <a:spAutoFit/>
          </a:bodyPr>
          <a:lstStyle/>
          <a:p>
            <a:pPr algn="ctr">
              <a:lnSpc>
                <a:spcPts val="2660"/>
              </a:lnSpc>
            </a:pPr>
            <a:r>
              <a:rPr lang="en-US" sz="1900">
                <a:solidFill>
                  <a:srgbClr val="000000"/>
                </a:solidFill>
                <a:latin typeface="Open Sans"/>
                <a:ea typeface="Open Sans"/>
                <a:cs typeface="Open Sans"/>
                <a:sym typeface="Open Sans"/>
              </a:rPr>
              <a:t>Kuva:  </a:t>
            </a:r>
            <a:r>
              <a:rPr lang="en-US" sz="1900" u="sng">
                <a:solidFill>
                  <a:srgbClr val="000000"/>
                </a:solidFill>
                <a:latin typeface="Open Sans"/>
                <a:ea typeface="Open Sans"/>
                <a:cs typeface="Open Sans"/>
                <a:sym typeface="Open Sans"/>
                <a:hlinkClick r:id="rId6" tooltip="https://commons.wikimedia.org/wiki/User:Mattruffoni"/>
              </a:rPr>
              <a:t>Mattruffoni</a:t>
            </a:r>
            <a:r>
              <a:rPr lang="en-US" sz="1900">
                <a:solidFill>
                  <a:srgbClr val="000000"/>
                </a:solidFill>
                <a:latin typeface="Open Sans"/>
                <a:ea typeface="Open Sans"/>
                <a:cs typeface="Open Sans"/>
                <a:sym typeface="Open Sans"/>
              </a:rPr>
              <a:t> </a:t>
            </a:r>
            <a:r>
              <a:rPr lang="en-US" sz="1900" u="sng">
                <a:solidFill>
                  <a:srgbClr val="000000"/>
                </a:solidFill>
                <a:latin typeface="Open Sans"/>
                <a:ea typeface="Open Sans"/>
                <a:cs typeface="Open Sans"/>
                <a:sym typeface="Open Sans"/>
                <a:hlinkClick r:id="rId7" tooltip="https://creativecommons.org/licenses/by-sa/4.0"/>
              </a:rPr>
              <a:t>CC BY-SA 4.0</a:t>
            </a:r>
          </a:p>
          <a:p>
            <a:pPr algn="ctr">
              <a:lnSpc>
                <a:spcPts val="266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grpSp>
        <p:nvGrpSpPr>
          <p:cNvPr name="Group 3" id="3"/>
          <p:cNvGrpSpPr/>
          <p:nvPr/>
        </p:nvGrpSpPr>
        <p:grpSpPr>
          <a:xfrm rot="0">
            <a:off x="1328596" y="1878509"/>
            <a:ext cx="7623187" cy="3015199"/>
            <a:chOff x="0" y="0"/>
            <a:chExt cx="2007753" cy="794126"/>
          </a:xfrm>
        </p:grpSpPr>
        <p:sp>
          <p:nvSpPr>
            <p:cNvPr name="Freeform 4" id="4"/>
            <p:cNvSpPr/>
            <p:nvPr/>
          </p:nvSpPr>
          <p:spPr>
            <a:xfrm flipH="false" flipV="false" rot="0">
              <a:off x="0" y="0"/>
              <a:ext cx="2007753" cy="794126"/>
            </a:xfrm>
            <a:custGeom>
              <a:avLst/>
              <a:gdLst/>
              <a:ahLst/>
              <a:cxnLst/>
              <a:rect r="r" b="b" t="t" l="l"/>
              <a:pathLst>
                <a:path h="794126" w="2007753">
                  <a:moveTo>
                    <a:pt x="51794" y="0"/>
                  </a:moveTo>
                  <a:lnTo>
                    <a:pt x="1955959" y="0"/>
                  </a:lnTo>
                  <a:cubicBezTo>
                    <a:pt x="1984564" y="0"/>
                    <a:pt x="2007753" y="23189"/>
                    <a:pt x="2007753" y="51794"/>
                  </a:cubicBezTo>
                  <a:lnTo>
                    <a:pt x="2007753" y="742332"/>
                  </a:lnTo>
                  <a:cubicBezTo>
                    <a:pt x="2007753" y="770937"/>
                    <a:pt x="1984564" y="794126"/>
                    <a:pt x="1955959" y="794126"/>
                  </a:cubicBezTo>
                  <a:lnTo>
                    <a:pt x="51794" y="794126"/>
                  </a:lnTo>
                  <a:cubicBezTo>
                    <a:pt x="23189" y="794126"/>
                    <a:pt x="0" y="770937"/>
                    <a:pt x="0" y="742332"/>
                  </a:cubicBezTo>
                  <a:lnTo>
                    <a:pt x="0" y="51794"/>
                  </a:lnTo>
                  <a:cubicBezTo>
                    <a:pt x="0" y="23189"/>
                    <a:pt x="23189" y="0"/>
                    <a:pt x="51794" y="0"/>
                  </a:cubicBezTo>
                  <a:close/>
                </a:path>
              </a:pathLst>
            </a:custGeom>
            <a:solidFill>
              <a:srgbClr val="B8CDDB"/>
            </a:solidFill>
          </p:spPr>
        </p:sp>
        <p:sp>
          <p:nvSpPr>
            <p:cNvPr name="TextBox 5" id="5"/>
            <p:cNvSpPr txBox="true"/>
            <p:nvPr/>
          </p:nvSpPr>
          <p:spPr>
            <a:xfrm>
              <a:off x="0" y="9525"/>
              <a:ext cx="2007753" cy="784601"/>
            </a:xfrm>
            <a:prstGeom prst="rect">
              <a:avLst/>
            </a:prstGeom>
          </p:spPr>
          <p:txBody>
            <a:bodyPr anchor="ctr" rtlCol="false" tIns="50800" lIns="50800" bIns="50800" rIns="50800"/>
            <a:lstStyle/>
            <a:p>
              <a:pPr algn="ctr">
                <a:lnSpc>
                  <a:spcPts val="2898"/>
                </a:lnSpc>
              </a:pPr>
            </a:p>
          </p:txBody>
        </p:sp>
      </p:grpSp>
      <p:sp>
        <p:nvSpPr>
          <p:cNvPr name="Freeform 6" id="6"/>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7" id="7"/>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8" id="8"/>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9" id="9"/>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10" id="10"/>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11" id="11"/>
          <p:cNvSpPr/>
          <p:nvPr/>
        </p:nvSpPr>
        <p:spPr>
          <a:xfrm flipH="false" flipV="false" rot="0">
            <a:off x="2674576" y="5049032"/>
            <a:ext cx="4724196" cy="5237968"/>
          </a:xfrm>
          <a:custGeom>
            <a:avLst/>
            <a:gdLst/>
            <a:ahLst/>
            <a:cxnLst/>
            <a:rect r="r" b="b" t="t" l="l"/>
            <a:pathLst>
              <a:path h="5237968" w="4724196">
                <a:moveTo>
                  <a:pt x="0" y="0"/>
                </a:moveTo>
                <a:lnTo>
                  <a:pt x="4724196" y="0"/>
                </a:lnTo>
                <a:lnTo>
                  <a:pt x="4724196" y="5237968"/>
                </a:lnTo>
                <a:lnTo>
                  <a:pt x="0" y="5237968"/>
                </a:lnTo>
                <a:lnTo>
                  <a:pt x="0" y="0"/>
                </a:lnTo>
                <a:close/>
              </a:path>
            </a:pathLst>
          </a:custGeom>
          <a:blipFill>
            <a:blip r:embed="rId7"/>
            <a:stretch>
              <a:fillRect l="0" t="0" r="0" b="0"/>
            </a:stretch>
          </a:blipFill>
        </p:spPr>
      </p:sp>
      <p:sp>
        <p:nvSpPr>
          <p:cNvPr name="Freeform 12" id="12"/>
          <p:cNvSpPr/>
          <p:nvPr/>
        </p:nvSpPr>
        <p:spPr>
          <a:xfrm flipH="false" flipV="false" rot="0">
            <a:off x="10478675" y="5143500"/>
            <a:ext cx="5379730" cy="4825698"/>
          </a:xfrm>
          <a:custGeom>
            <a:avLst/>
            <a:gdLst/>
            <a:ahLst/>
            <a:cxnLst/>
            <a:rect r="r" b="b" t="t" l="l"/>
            <a:pathLst>
              <a:path h="4825698" w="5379730">
                <a:moveTo>
                  <a:pt x="0" y="0"/>
                </a:moveTo>
                <a:lnTo>
                  <a:pt x="5379729" y="0"/>
                </a:lnTo>
                <a:lnTo>
                  <a:pt x="5379729" y="4825698"/>
                </a:lnTo>
                <a:lnTo>
                  <a:pt x="0" y="4825698"/>
                </a:lnTo>
                <a:lnTo>
                  <a:pt x="0" y="0"/>
                </a:lnTo>
                <a:close/>
              </a:path>
            </a:pathLst>
          </a:custGeom>
          <a:blipFill>
            <a:blip r:embed="rId8"/>
            <a:stretch>
              <a:fillRect l="0" t="0" r="0" b="0"/>
            </a:stretch>
          </a:blipFill>
        </p:spPr>
      </p:sp>
      <p:sp>
        <p:nvSpPr>
          <p:cNvPr name="TextBox 13" id="13"/>
          <p:cNvSpPr txBox="true"/>
          <p:nvPr/>
        </p:nvSpPr>
        <p:spPr>
          <a:xfrm rot="0">
            <a:off x="5084992" y="-7046"/>
            <a:ext cx="7990345"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KUDONTA</a:t>
            </a:r>
          </a:p>
        </p:txBody>
      </p:sp>
      <p:sp>
        <p:nvSpPr>
          <p:cNvPr name="TextBox 14" id="14"/>
          <p:cNvSpPr txBox="true"/>
          <p:nvPr/>
        </p:nvSpPr>
        <p:spPr>
          <a:xfrm rot="0">
            <a:off x="1456977" y="1625802"/>
            <a:ext cx="7687023" cy="2972595"/>
          </a:xfrm>
          <a:prstGeom prst="rect">
            <a:avLst/>
          </a:prstGeom>
        </p:spPr>
        <p:txBody>
          <a:bodyPr anchor="t" rtlCol="false" tIns="0" lIns="0" bIns="0" rIns="0">
            <a:spAutoFit/>
          </a:bodyPr>
          <a:lstStyle/>
          <a:p>
            <a:pPr algn="l">
              <a:lnSpc>
                <a:spcPts val="3952"/>
              </a:lnSpc>
            </a:pPr>
          </a:p>
          <a:p>
            <a:pPr algn="l" marL="609580" indent="-304790" lvl="1">
              <a:lnSpc>
                <a:spcPts val="3952"/>
              </a:lnSpc>
              <a:spcBef>
                <a:spcPct val="0"/>
              </a:spcBef>
              <a:buFont typeface="Arial"/>
              <a:buChar char="•"/>
            </a:pPr>
            <a:r>
              <a:rPr lang="en-US" b="true" sz="2823">
                <a:solidFill>
                  <a:srgbClr val="404040"/>
                </a:solidFill>
                <a:latin typeface="Montserrat Medium"/>
                <a:ea typeface="Montserrat Medium"/>
                <a:cs typeface="Montserrat Medium"/>
                <a:sym typeface="Montserrat Medium"/>
              </a:rPr>
              <a:t>Kudonta on tekstiilin valmistustapa, jossa kahteen suuntaan menevät langat, loimi ja kude, risteävät suorassa kulmassa toisiinsa nähden, muodostaen kangasta</a:t>
            </a:r>
          </a:p>
        </p:txBody>
      </p:sp>
      <p:grpSp>
        <p:nvGrpSpPr>
          <p:cNvPr name="Group 15" id="15"/>
          <p:cNvGrpSpPr/>
          <p:nvPr/>
        </p:nvGrpSpPr>
        <p:grpSpPr>
          <a:xfrm rot="0">
            <a:off x="9597783" y="1878509"/>
            <a:ext cx="7141513" cy="3015199"/>
            <a:chOff x="0" y="0"/>
            <a:chExt cx="1880892" cy="794126"/>
          </a:xfrm>
        </p:grpSpPr>
        <p:sp>
          <p:nvSpPr>
            <p:cNvPr name="Freeform 16" id="16"/>
            <p:cNvSpPr/>
            <p:nvPr/>
          </p:nvSpPr>
          <p:spPr>
            <a:xfrm flipH="false" flipV="false" rot="0">
              <a:off x="0" y="0"/>
              <a:ext cx="1880892" cy="794126"/>
            </a:xfrm>
            <a:custGeom>
              <a:avLst/>
              <a:gdLst/>
              <a:ahLst/>
              <a:cxnLst/>
              <a:rect r="r" b="b" t="t" l="l"/>
              <a:pathLst>
                <a:path h="794126" w="1880892">
                  <a:moveTo>
                    <a:pt x="55288" y="0"/>
                  </a:moveTo>
                  <a:lnTo>
                    <a:pt x="1825605" y="0"/>
                  </a:lnTo>
                  <a:cubicBezTo>
                    <a:pt x="1856139" y="0"/>
                    <a:pt x="1880892" y="24753"/>
                    <a:pt x="1880892" y="55288"/>
                  </a:cubicBezTo>
                  <a:lnTo>
                    <a:pt x="1880892" y="738839"/>
                  </a:lnTo>
                  <a:cubicBezTo>
                    <a:pt x="1880892" y="769373"/>
                    <a:pt x="1856139" y="794126"/>
                    <a:pt x="1825605" y="794126"/>
                  </a:cubicBezTo>
                  <a:lnTo>
                    <a:pt x="55288" y="794126"/>
                  </a:lnTo>
                  <a:cubicBezTo>
                    <a:pt x="24753" y="794126"/>
                    <a:pt x="0" y="769373"/>
                    <a:pt x="0" y="738839"/>
                  </a:cubicBezTo>
                  <a:lnTo>
                    <a:pt x="0" y="55288"/>
                  </a:lnTo>
                  <a:cubicBezTo>
                    <a:pt x="0" y="24753"/>
                    <a:pt x="24753" y="0"/>
                    <a:pt x="55288" y="0"/>
                  </a:cubicBezTo>
                  <a:close/>
                </a:path>
              </a:pathLst>
            </a:custGeom>
            <a:solidFill>
              <a:srgbClr val="B8CDDB"/>
            </a:solidFill>
          </p:spPr>
        </p:sp>
        <p:sp>
          <p:nvSpPr>
            <p:cNvPr name="TextBox 17" id="17"/>
            <p:cNvSpPr txBox="true"/>
            <p:nvPr/>
          </p:nvSpPr>
          <p:spPr>
            <a:xfrm>
              <a:off x="0" y="9525"/>
              <a:ext cx="1880892" cy="784601"/>
            </a:xfrm>
            <a:prstGeom prst="rect">
              <a:avLst/>
            </a:prstGeom>
          </p:spPr>
          <p:txBody>
            <a:bodyPr anchor="ctr" rtlCol="false" tIns="50800" lIns="50800" bIns="50800" rIns="50800"/>
            <a:lstStyle/>
            <a:p>
              <a:pPr algn="ctr">
                <a:lnSpc>
                  <a:spcPts val="2898"/>
                </a:lnSpc>
              </a:pPr>
            </a:p>
          </p:txBody>
        </p:sp>
      </p:grpSp>
      <p:sp>
        <p:nvSpPr>
          <p:cNvPr name="TextBox 18" id="18"/>
          <p:cNvSpPr txBox="true"/>
          <p:nvPr/>
        </p:nvSpPr>
        <p:spPr>
          <a:xfrm rot="0">
            <a:off x="9931896" y="2145392"/>
            <a:ext cx="6473286" cy="2453005"/>
          </a:xfrm>
          <a:prstGeom prst="rect">
            <a:avLst/>
          </a:prstGeom>
        </p:spPr>
        <p:txBody>
          <a:bodyPr anchor="t" rtlCol="false" tIns="0" lIns="0" bIns="0" rIns="0">
            <a:spAutoFit/>
          </a:bodyPr>
          <a:lstStyle/>
          <a:p>
            <a:pPr algn="l" marL="604518" indent="-302259" lvl="1">
              <a:lnSpc>
                <a:spcPts val="3919"/>
              </a:lnSpc>
              <a:spcBef>
                <a:spcPct val="0"/>
              </a:spcBef>
              <a:buFont typeface="Arial"/>
              <a:buChar char="•"/>
            </a:pPr>
            <a:r>
              <a:rPr lang="en-US" b="true" sz="2799">
                <a:solidFill>
                  <a:srgbClr val="404040"/>
                </a:solidFill>
                <a:latin typeface="Montserrat Medium"/>
                <a:ea typeface="Montserrat Medium"/>
                <a:cs typeface="Montserrat Medium"/>
                <a:sym typeface="Montserrat Medium"/>
              </a:rPr>
              <a:t>Kudonta on hyvin vanha perinne. On viitteitä siitä, että kudonta tunnettiin jo 27 000 vuotta sitten Paleoliittisella aikakaudella.</a:t>
            </a:r>
          </a:p>
        </p:txBody>
      </p:sp>
      <p:sp>
        <p:nvSpPr>
          <p:cNvPr name="TextBox 19" id="19"/>
          <p:cNvSpPr txBox="true"/>
          <p:nvPr/>
        </p:nvSpPr>
        <p:spPr>
          <a:xfrm rot="0">
            <a:off x="2674576" y="9837273"/>
            <a:ext cx="4284315" cy="966158"/>
          </a:xfrm>
          <a:prstGeom prst="rect">
            <a:avLst/>
          </a:prstGeom>
        </p:spPr>
        <p:txBody>
          <a:bodyPr anchor="t" rtlCol="false" tIns="0" lIns="0" bIns="0" rIns="0">
            <a:spAutoFit/>
          </a:bodyPr>
          <a:lstStyle/>
          <a:p>
            <a:pPr algn="ctr">
              <a:lnSpc>
                <a:spcPts val="3041"/>
              </a:lnSpc>
            </a:pPr>
            <a:r>
              <a:rPr lang="en-US" sz="2172">
                <a:solidFill>
                  <a:srgbClr val="404040"/>
                </a:solidFill>
                <a:latin typeface="Open Sans"/>
                <a:ea typeface="Open Sans"/>
                <a:cs typeface="Open Sans"/>
                <a:sym typeface="Open Sans"/>
              </a:rPr>
              <a:t>Kuva: Alfred Barlow, CC BY-SA 3.0</a:t>
            </a:r>
          </a:p>
          <a:p>
            <a:pPr algn="ctr">
              <a:lnSpc>
                <a:spcPts val="4903"/>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8" id="8"/>
          <p:cNvSpPr/>
          <p:nvPr/>
        </p:nvSpPr>
        <p:spPr>
          <a:xfrm flipH="false" flipV="false" rot="0">
            <a:off x="6758582" y="6959231"/>
            <a:ext cx="5665260" cy="3765037"/>
          </a:xfrm>
          <a:custGeom>
            <a:avLst/>
            <a:gdLst/>
            <a:ahLst/>
            <a:cxnLst/>
            <a:rect r="r" b="b" t="t" l="l"/>
            <a:pathLst>
              <a:path h="3765037" w="5665260">
                <a:moveTo>
                  <a:pt x="0" y="0"/>
                </a:moveTo>
                <a:lnTo>
                  <a:pt x="5665260" y="0"/>
                </a:lnTo>
                <a:lnTo>
                  <a:pt x="5665260" y="3765037"/>
                </a:lnTo>
                <a:lnTo>
                  <a:pt x="0" y="3765037"/>
                </a:lnTo>
                <a:lnTo>
                  <a:pt x="0" y="0"/>
                </a:lnTo>
                <a:close/>
              </a:path>
            </a:pathLst>
          </a:custGeom>
          <a:blipFill>
            <a:blip r:embed="rId7"/>
            <a:stretch>
              <a:fillRect l="0" t="0" r="0" b="0"/>
            </a:stretch>
          </a:blipFill>
        </p:spPr>
      </p:sp>
      <p:sp>
        <p:nvSpPr>
          <p:cNvPr name="Freeform 9" id="9"/>
          <p:cNvSpPr/>
          <p:nvPr/>
        </p:nvSpPr>
        <p:spPr>
          <a:xfrm flipH="false" flipV="false" rot="0">
            <a:off x="-569782" y="5364594"/>
            <a:ext cx="7715250" cy="5143500"/>
          </a:xfrm>
          <a:custGeom>
            <a:avLst/>
            <a:gdLst/>
            <a:ahLst/>
            <a:cxnLst/>
            <a:rect r="r" b="b" t="t" l="l"/>
            <a:pathLst>
              <a:path h="5143500" w="7715250">
                <a:moveTo>
                  <a:pt x="0" y="0"/>
                </a:moveTo>
                <a:lnTo>
                  <a:pt x="7715250" y="0"/>
                </a:lnTo>
                <a:lnTo>
                  <a:pt x="7715250" y="5143500"/>
                </a:lnTo>
                <a:lnTo>
                  <a:pt x="0" y="5143500"/>
                </a:lnTo>
                <a:lnTo>
                  <a:pt x="0" y="0"/>
                </a:lnTo>
                <a:close/>
              </a:path>
            </a:pathLst>
          </a:custGeom>
          <a:blipFill>
            <a:blip r:embed="rId8"/>
            <a:stretch>
              <a:fillRect l="0" t="0" r="0" b="0"/>
            </a:stretch>
          </a:blipFill>
        </p:spPr>
      </p:sp>
      <p:sp>
        <p:nvSpPr>
          <p:cNvPr name="Freeform 10" id="10"/>
          <p:cNvSpPr/>
          <p:nvPr/>
        </p:nvSpPr>
        <p:spPr>
          <a:xfrm flipH="false" flipV="false" rot="0">
            <a:off x="-569782" y="0"/>
            <a:ext cx="8046891" cy="5364594"/>
          </a:xfrm>
          <a:custGeom>
            <a:avLst/>
            <a:gdLst/>
            <a:ahLst/>
            <a:cxnLst/>
            <a:rect r="r" b="b" t="t" l="l"/>
            <a:pathLst>
              <a:path h="5364594" w="8046891">
                <a:moveTo>
                  <a:pt x="0" y="0"/>
                </a:moveTo>
                <a:lnTo>
                  <a:pt x="8046892" y="0"/>
                </a:lnTo>
                <a:lnTo>
                  <a:pt x="8046892" y="5364594"/>
                </a:lnTo>
                <a:lnTo>
                  <a:pt x="0" y="5364594"/>
                </a:lnTo>
                <a:lnTo>
                  <a:pt x="0" y="0"/>
                </a:lnTo>
                <a:close/>
              </a:path>
            </a:pathLst>
          </a:custGeom>
          <a:blipFill>
            <a:blip r:embed="rId9"/>
            <a:stretch>
              <a:fillRect l="0" t="0" r="0" b="0"/>
            </a:stretch>
          </a:blipFill>
        </p:spPr>
      </p:sp>
      <p:sp>
        <p:nvSpPr>
          <p:cNvPr name="Freeform 11" id="11"/>
          <p:cNvSpPr/>
          <p:nvPr/>
        </p:nvSpPr>
        <p:spPr>
          <a:xfrm flipH="false" flipV="false" rot="0">
            <a:off x="9144000" y="0"/>
            <a:ext cx="9224183" cy="6149455"/>
          </a:xfrm>
          <a:custGeom>
            <a:avLst/>
            <a:gdLst/>
            <a:ahLst/>
            <a:cxnLst/>
            <a:rect r="r" b="b" t="t" l="l"/>
            <a:pathLst>
              <a:path h="6149455" w="9224183">
                <a:moveTo>
                  <a:pt x="0" y="0"/>
                </a:moveTo>
                <a:lnTo>
                  <a:pt x="9224183" y="0"/>
                </a:lnTo>
                <a:lnTo>
                  <a:pt x="9224183" y="6149455"/>
                </a:lnTo>
                <a:lnTo>
                  <a:pt x="0" y="6149455"/>
                </a:lnTo>
                <a:lnTo>
                  <a:pt x="0" y="0"/>
                </a:lnTo>
                <a:close/>
              </a:path>
            </a:pathLst>
          </a:custGeom>
          <a:blipFill>
            <a:blip r:embed="rId10"/>
            <a:stretch>
              <a:fillRect l="0" t="0" r="0" b="0"/>
            </a:stretch>
          </a:blipFill>
        </p:spPr>
      </p:sp>
      <p:sp>
        <p:nvSpPr>
          <p:cNvPr name="Freeform 12" id="12"/>
          <p:cNvSpPr/>
          <p:nvPr/>
        </p:nvSpPr>
        <p:spPr>
          <a:xfrm flipH="false" flipV="false" rot="0">
            <a:off x="12423842" y="5873860"/>
            <a:ext cx="6785320" cy="4523547"/>
          </a:xfrm>
          <a:custGeom>
            <a:avLst/>
            <a:gdLst/>
            <a:ahLst/>
            <a:cxnLst/>
            <a:rect r="r" b="b" t="t" l="l"/>
            <a:pathLst>
              <a:path h="4523547" w="6785320">
                <a:moveTo>
                  <a:pt x="0" y="0"/>
                </a:moveTo>
                <a:lnTo>
                  <a:pt x="6785320" y="0"/>
                </a:lnTo>
                <a:lnTo>
                  <a:pt x="6785320" y="4523546"/>
                </a:lnTo>
                <a:lnTo>
                  <a:pt x="0" y="4523546"/>
                </a:lnTo>
                <a:lnTo>
                  <a:pt x="0" y="0"/>
                </a:lnTo>
                <a:close/>
              </a:path>
            </a:pathLst>
          </a:custGeom>
          <a:blipFill>
            <a:blip r:embed="rId11"/>
            <a:stretch>
              <a:fillRect l="0" t="0" r="0" b="0"/>
            </a:stretch>
          </a:blipFill>
        </p:spPr>
      </p:sp>
      <p:grpSp>
        <p:nvGrpSpPr>
          <p:cNvPr name="Group 13" id="13"/>
          <p:cNvGrpSpPr/>
          <p:nvPr/>
        </p:nvGrpSpPr>
        <p:grpSpPr>
          <a:xfrm rot="0">
            <a:off x="5148828" y="3578101"/>
            <a:ext cx="7922715" cy="3572987"/>
            <a:chOff x="0" y="0"/>
            <a:chExt cx="2086641" cy="941034"/>
          </a:xfrm>
        </p:grpSpPr>
        <p:sp>
          <p:nvSpPr>
            <p:cNvPr name="Freeform 14" id="14"/>
            <p:cNvSpPr/>
            <p:nvPr/>
          </p:nvSpPr>
          <p:spPr>
            <a:xfrm flipH="false" flipV="false" rot="0">
              <a:off x="0" y="0"/>
              <a:ext cx="2086641" cy="941034"/>
            </a:xfrm>
            <a:custGeom>
              <a:avLst/>
              <a:gdLst/>
              <a:ahLst/>
              <a:cxnLst/>
              <a:rect r="r" b="b" t="t" l="l"/>
              <a:pathLst>
                <a:path h="941034" w="2086641">
                  <a:moveTo>
                    <a:pt x="49836" y="0"/>
                  </a:moveTo>
                  <a:lnTo>
                    <a:pt x="2036805" y="0"/>
                  </a:lnTo>
                  <a:cubicBezTo>
                    <a:pt x="2050022" y="0"/>
                    <a:pt x="2062698" y="5251"/>
                    <a:pt x="2072044" y="14597"/>
                  </a:cubicBezTo>
                  <a:cubicBezTo>
                    <a:pt x="2081390" y="23943"/>
                    <a:pt x="2086641" y="36619"/>
                    <a:pt x="2086641" y="49836"/>
                  </a:cubicBezTo>
                  <a:lnTo>
                    <a:pt x="2086641" y="891198"/>
                  </a:lnTo>
                  <a:cubicBezTo>
                    <a:pt x="2086641" y="904415"/>
                    <a:pt x="2081390" y="917091"/>
                    <a:pt x="2072044" y="926437"/>
                  </a:cubicBezTo>
                  <a:cubicBezTo>
                    <a:pt x="2062698" y="935783"/>
                    <a:pt x="2050022" y="941034"/>
                    <a:pt x="2036805" y="941034"/>
                  </a:cubicBezTo>
                  <a:lnTo>
                    <a:pt x="49836" y="941034"/>
                  </a:lnTo>
                  <a:cubicBezTo>
                    <a:pt x="36619" y="941034"/>
                    <a:pt x="23943" y="935783"/>
                    <a:pt x="14597" y="926437"/>
                  </a:cubicBezTo>
                  <a:cubicBezTo>
                    <a:pt x="5251" y="917091"/>
                    <a:pt x="0" y="904415"/>
                    <a:pt x="0" y="891198"/>
                  </a:cubicBezTo>
                  <a:lnTo>
                    <a:pt x="0" y="49836"/>
                  </a:lnTo>
                  <a:cubicBezTo>
                    <a:pt x="0" y="36619"/>
                    <a:pt x="5251" y="23943"/>
                    <a:pt x="14597" y="14597"/>
                  </a:cubicBezTo>
                  <a:cubicBezTo>
                    <a:pt x="23943" y="5251"/>
                    <a:pt x="36619" y="0"/>
                    <a:pt x="49836" y="0"/>
                  </a:cubicBezTo>
                  <a:close/>
                </a:path>
              </a:pathLst>
            </a:custGeom>
            <a:solidFill>
              <a:srgbClr val="B8CDDB"/>
            </a:solidFill>
          </p:spPr>
        </p:sp>
        <p:sp>
          <p:nvSpPr>
            <p:cNvPr name="TextBox 15" id="15"/>
            <p:cNvSpPr txBox="true"/>
            <p:nvPr/>
          </p:nvSpPr>
          <p:spPr>
            <a:xfrm>
              <a:off x="0" y="9525"/>
              <a:ext cx="2086641" cy="931509"/>
            </a:xfrm>
            <a:prstGeom prst="rect">
              <a:avLst/>
            </a:prstGeom>
          </p:spPr>
          <p:txBody>
            <a:bodyPr anchor="ctr" rtlCol="false" tIns="50800" lIns="50800" bIns="50800" rIns="50800"/>
            <a:lstStyle/>
            <a:p>
              <a:pPr algn="ctr">
                <a:lnSpc>
                  <a:spcPts val="2898"/>
                </a:lnSpc>
              </a:pPr>
            </a:p>
          </p:txBody>
        </p:sp>
      </p:grpSp>
      <p:sp>
        <p:nvSpPr>
          <p:cNvPr name="Freeform 16" id="16"/>
          <p:cNvSpPr/>
          <p:nvPr/>
        </p:nvSpPr>
        <p:spPr>
          <a:xfrm flipH="false" flipV="false" rot="0">
            <a:off x="5894189" y="-460875"/>
            <a:ext cx="4428170" cy="4038975"/>
          </a:xfrm>
          <a:custGeom>
            <a:avLst/>
            <a:gdLst/>
            <a:ahLst/>
            <a:cxnLst/>
            <a:rect r="r" b="b" t="t" l="l"/>
            <a:pathLst>
              <a:path h="4038975" w="4428170">
                <a:moveTo>
                  <a:pt x="0" y="0"/>
                </a:moveTo>
                <a:lnTo>
                  <a:pt x="4428170" y="0"/>
                </a:lnTo>
                <a:lnTo>
                  <a:pt x="4428170" y="4038976"/>
                </a:lnTo>
                <a:lnTo>
                  <a:pt x="0" y="4038976"/>
                </a:lnTo>
                <a:lnTo>
                  <a:pt x="0" y="0"/>
                </a:lnTo>
                <a:close/>
              </a:path>
            </a:pathLst>
          </a:custGeom>
          <a:blipFill>
            <a:blip r:embed="rId12"/>
            <a:stretch>
              <a:fillRect l="-18408" t="0" r="-18408" b="0"/>
            </a:stretch>
          </a:blipFill>
        </p:spPr>
      </p:sp>
      <p:sp>
        <p:nvSpPr>
          <p:cNvPr name="TextBox 17" id="17"/>
          <p:cNvSpPr txBox="true"/>
          <p:nvPr/>
        </p:nvSpPr>
        <p:spPr>
          <a:xfrm rot="0">
            <a:off x="5081198" y="3923848"/>
            <a:ext cx="7990345" cy="3115310"/>
          </a:xfrm>
          <a:prstGeom prst="rect">
            <a:avLst/>
          </a:prstGeom>
        </p:spPr>
        <p:txBody>
          <a:bodyPr anchor="t" rtlCol="false" tIns="0" lIns="0" bIns="0" rIns="0">
            <a:spAutoFit/>
          </a:bodyPr>
          <a:lstStyle/>
          <a:p>
            <a:pPr algn="ctr" marL="0" indent="0" lvl="0">
              <a:lnSpc>
                <a:spcPts val="12445"/>
              </a:lnSpc>
              <a:spcBef>
                <a:spcPct val="0"/>
              </a:spcBef>
            </a:pPr>
            <a:r>
              <a:rPr lang="en-US" sz="9500">
                <a:solidFill>
                  <a:srgbClr val="404040"/>
                </a:solidFill>
                <a:latin typeface="Hibernate"/>
                <a:ea typeface="Hibernate"/>
                <a:cs typeface="Hibernate"/>
                <a:sym typeface="Hibernate"/>
              </a:rPr>
              <a:t>MISSÄ KAIKKIALLA KUDONTAA KÄYTETÄÄN?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grpSp>
        <p:nvGrpSpPr>
          <p:cNvPr name="Group 3" id="3"/>
          <p:cNvGrpSpPr/>
          <p:nvPr/>
        </p:nvGrpSpPr>
        <p:grpSpPr>
          <a:xfrm rot="0">
            <a:off x="9963194" y="1495863"/>
            <a:ext cx="7296106" cy="7295274"/>
            <a:chOff x="0" y="0"/>
            <a:chExt cx="6350013" cy="6349289"/>
          </a:xfrm>
        </p:grpSpPr>
        <p:sp>
          <p:nvSpPr>
            <p:cNvPr name="Freeform 4" id="4"/>
            <p:cNvSpPr/>
            <p:nvPr/>
          </p:nvSpPr>
          <p:spPr>
            <a:xfrm flipH="false" flipV="false" rot="0">
              <a:off x="-95250" y="-95136"/>
              <a:ext cx="6540526" cy="6539573"/>
            </a:xfrm>
            <a:custGeom>
              <a:avLst/>
              <a:gdLst/>
              <a:ahLst/>
              <a:cxnLst/>
              <a:rect r="r" b="b" t="t" l="l"/>
              <a:pathLst>
                <a:path h="6539573" w="6540526">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3"/>
              <a:stretch>
                <a:fillRect l="-2777" t="0" r="-2777" b="0"/>
              </a:stretch>
            </a:blipFill>
          </p:spPr>
        </p:sp>
      </p:grpSp>
      <p:sp>
        <p:nvSpPr>
          <p:cNvPr name="TextBox 5" id="5"/>
          <p:cNvSpPr txBox="true"/>
          <p:nvPr/>
        </p:nvSpPr>
        <p:spPr>
          <a:xfrm rot="0">
            <a:off x="1224397" y="853314"/>
            <a:ext cx="10097938" cy="1631949"/>
          </a:xfrm>
          <a:prstGeom prst="rect">
            <a:avLst/>
          </a:prstGeom>
        </p:spPr>
        <p:txBody>
          <a:bodyPr anchor="t" rtlCol="false" tIns="0" lIns="0" bIns="0" rIns="0">
            <a:spAutoFit/>
          </a:bodyPr>
          <a:lstStyle/>
          <a:p>
            <a:pPr algn="l" marL="0" indent="0" lvl="0">
              <a:lnSpc>
                <a:spcPts val="13100"/>
              </a:lnSpc>
              <a:spcBef>
                <a:spcPct val="0"/>
              </a:spcBef>
            </a:pPr>
            <a:r>
              <a:rPr lang="en-US" sz="10000">
                <a:solidFill>
                  <a:srgbClr val="404040"/>
                </a:solidFill>
                <a:latin typeface="Hibernate"/>
                <a:ea typeface="Hibernate"/>
                <a:cs typeface="Hibernate"/>
                <a:sym typeface="Hibernate"/>
              </a:rPr>
              <a:t>KUDONTAKEHYKSEN MUOTO</a:t>
            </a:r>
          </a:p>
        </p:txBody>
      </p:sp>
      <p:sp>
        <p:nvSpPr>
          <p:cNvPr name="TextBox 6" id="6"/>
          <p:cNvSpPr txBox="true"/>
          <p:nvPr/>
        </p:nvSpPr>
        <p:spPr>
          <a:xfrm rot="0">
            <a:off x="1224397" y="2418588"/>
            <a:ext cx="9140673" cy="6494780"/>
          </a:xfrm>
          <a:prstGeom prst="rect">
            <a:avLst/>
          </a:prstGeom>
        </p:spPr>
        <p:txBody>
          <a:bodyPr anchor="t" rtlCol="false" tIns="0" lIns="0" bIns="0" rIns="0">
            <a:spAutoFit/>
          </a:bodyPr>
          <a:lstStyle/>
          <a:p>
            <a:pPr algn="l">
              <a:lnSpc>
                <a:spcPts val="4339"/>
              </a:lnSpc>
            </a:pPr>
            <a:r>
              <a:rPr lang="en-US" sz="3099" b="true">
                <a:solidFill>
                  <a:srgbClr val="404040"/>
                </a:solidFill>
                <a:latin typeface="Montserrat Medium"/>
                <a:ea typeface="Montserrat Medium"/>
                <a:cs typeface="Montserrat Medium"/>
                <a:sym typeface="Montserrat Medium"/>
              </a:rPr>
              <a:t>Kehyskudonnassa on kehys, jonka sisälle luodaan loimet = pystysuorat vahvat langat.</a:t>
            </a:r>
          </a:p>
          <a:p>
            <a:pPr algn="l">
              <a:lnSpc>
                <a:spcPts val="4339"/>
              </a:lnSpc>
            </a:pPr>
          </a:p>
          <a:p>
            <a:pPr algn="l">
              <a:lnSpc>
                <a:spcPts val="4339"/>
              </a:lnSpc>
            </a:pPr>
            <a:r>
              <a:rPr lang="en-US" sz="3099" b="true">
                <a:solidFill>
                  <a:srgbClr val="404040"/>
                </a:solidFill>
                <a:latin typeface="Montserrat Medium"/>
                <a:ea typeface="Montserrat Medium"/>
                <a:cs typeface="Montserrat Medium"/>
                <a:sym typeface="Montserrat Medium"/>
              </a:rPr>
              <a:t>Minkä muotoisia kehykset (muutkin kuin kudonnassa käytettävät) ovat yleensä?</a:t>
            </a:r>
          </a:p>
          <a:p>
            <a:pPr algn="l">
              <a:lnSpc>
                <a:spcPts val="4339"/>
              </a:lnSpc>
            </a:pPr>
          </a:p>
          <a:p>
            <a:pPr algn="l">
              <a:lnSpc>
                <a:spcPts val="4339"/>
              </a:lnSpc>
            </a:pPr>
            <a:r>
              <a:rPr lang="en-US" sz="3099" b="true">
                <a:solidFill>
                  <a:srgbClr val="404040"/>
                </a:solidFill>
                <a:latin typeface="Montserrat Medium"/>
                <a:ea typeface="Montserrat Medium"/>
                <a:cs typeface="Montserrat Medium"/>
                <a:sym typeface="Montserrat Medium"/>
              </a:rPr>
              <a:t>Mitkä kaikki muodot olisivat mahdollisia kudontakehyksessä? </a:t>
            </a:r>
          </a:p>
          <a:p>
            <a:pPr algn="l">
              <a:lnSpc>
                <a:spcPts val="4339"/>
              </a:lnSpc>
            </a:pPr>
            <a:r>
              <a:rPr lang="en-US" sz="3099" b="true">
                <a:solidFill>
                  <a:srgbClr val="404040"/>
                </a:solidFill>
                <a:latin typeface="Montserrat Medium"/>
                <a:ea typeface="Montserrat Medium"/>
                <a:cs typeface="Montserrat Medium"/>
                <a:sym typeface="Montserrat Medium"/>
              </a:rPr>
              <a:t>Nyt voi heittää kaikkia ideoita!</a:t>
            </a:r>
          </a:p>
          <a:p>
            <a:pPr algn="l">
              <a:lnSpc>
                <a:spcPts val="4339"/>
              </a:lnSpc>
            </a:pPr>
          </a:p>
          <a:p>
            <a:pPr algn="l">
              <a:lnSpc>
                <a:spcPts val="4339"/>
              </a:lnSpc>
            </a:pPr>
            <a:r>
              <a:rPr lang="en-US" sz="3099" b="true">
                <a:solidFill>
                  <a:srgbClr val="404040"/>
                </a:solidFill>
                <a:latin typeface="Montserrat Medium"/>
                <a:ea typeface="Montserrat Medium"/>
                <a:cs typeface="Montserrat Medium"/>
                <a:sym typeface="Montserrat Medium"/>
              </a:rPr>
              <a:t>Entä mikä muoto olisi kaikista vahvin?</a:t>
            </a:r>
          </a:p>
          <a:p>
            <a:pPr algn="l" marL="0" indent="0" lvl="0">
              <a:lnSpc>
                <a:spcPts val="4200"/>
              </a:lnSpc>
              <a:spcBef>
                <a:spcPct val="0"/>
              </a:spcBef>
            </a:pPr>
          </a:p>
        </p:txBody>
      </p:sp>
      <p:sp>
        <p:nvSpPr>
          <p:cNvPr name="TextBox 7" id="7"/>
          <p:cNvSpPr txBox="true"/>
          <p:nvPr/>
        </p:nvSpPr>
        <p:spPr>
          <a:xfrm rot="0">
            <a:off x="11721188" y="8885555"/>
            <a:ext cx="4166890" cy="372745"/>
          </a:xfrm>
          <a:prstGeom prst="rect">
            <a:avLst/>
          </a:prstGeom>
        </p:spPr>
        <p:txBody>
          <a:bodyPr anchor="t" rtlCol="false" tIns="0" lIns="0" bIns="0" rIns="0">
            <a:spAutoFit/>
          </a:bodyPr>
          <a:lstStyle/>
          <a:p>
            <a:pPr algn="ctr">
              <a:lnSpc>
                <a:spcPts val="3080"/>
              </a:lnSpc>
              <a:spcBef>
                <a:spcPct val="0"/>
              </a:spcBef>
            </a:pPr>
            <a:r>
              <a:rPr lang="en-US" b="true" sz="2200">
                <a:solidFill>
                  <a:srgbClr val="404040"/>
                </a:solidFill>
                <a:latin typeface="Montserrat Medium"/>
                <a:ea typeface="Montserrat Medium"/>
                <a:cs typeface="Montserrat Medium"/>
                <a:sym typeface="Montserrat Medium"/>
              </a:rPr>
              <a:t>Kuva: Davsar88, CC BY-SA 3.0</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grpSp>
        <p:nvGrpSpPr>
          <p:cNvPr name="Group 3" id="3"/>
          <p:cNvGrpSpPr/>
          <p:nvPr/>
        </p:nvGrpSpPr>
        <p:grpSpPr>
          <a:xfrm rot="0">
            <a:off x="3214762" y="6702984"/>
            <a:ext cx="3086100" cy="2700338"/>
            <a:chOff x="0" y="0"/>
            <a:chExt cx="812800" cy="711200"/>
          </a:xfrm>
        </p:grpSpPr>
        <p:sp>
          <p:nvSpPr>
            <p:cNvPr name="Freeform 4" id="4"/>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F7BB97"/>
            </a:solidFill>
          </p:spPr>
        </p:sp>
        <p:sp>
          <p:nvSpPr>
            <p:cNvPr name="TextBox 5" id="5"/>
            <p:cNvSpPr txBox="true"/>
            <p:nvPr/>
          </p:nvSpPr>
          <p:spPr>
            <a:xfrm>
              <a:off x="127000" y="339725"/>
              <a:ext cx="558800" cy="320675"/>
            </a:xfrm>
            <a:prstGeom prst="rect">
              <a:avLst/>
            </a:prstGeom>
          </p:spPr>
          <p:txBody>
            <a:bodyPr anchor="ctr" rtlCol="false" tIns="50800" lIns="50800" bIns="50800" rIns="50800"/>
            <a:lstStyle/>
            <a:p>
              <a:pPr algn="ctr">
                <a:lnSpc>
                  <a:spcPts val="2898"/>
                </a:lnSpc>
              </a:pPr>
            </a:p>
          </p:txBody>
        </p:sp>
      </p:grpSp>
      <p:grpSp>
        <p:nvGrpSpPr>
          <p:cNvPr name="Group 6" id="6"/>
          <p:cNvGrpSpPr/>
          <p:nvPr/>
        </p:nvGrpSpPr>
        <p:grpSpPr>
          <a:xfrm rot="0">
            <a:off x="3435579" y="8691169"/>
            <a:ext cx="161925" cy="766762"/>
            <a:chOff x="0" y="0"/>
            <a:chExt cx="215900" cy="1022350"/>
          </a:xfrm>
        </p:grpSpPr>
        <p:sp>
          <p:nvSpPr>
            <p:cNvPr name="Freeform 7" id="7"/>
            <p:cNvSpPr/>
            <p:nvPr/>
          </p:nvSpPr>
          <p:spPr>
            <a:xfrm flipH="false" flipV="false" rot="0">
              <a:off x="46990" y="49530"/>
              <a:ext cx="133350" cy="923290"/>
            </a:xfrm>
            <a:custGeom>
              <a:avLst/>
              <a:gdLst/>
              <a:ahLst/>
              <a:cxnLst/>
              <a:rect r="r" b="b" t="t" l="l"/>
              <a:pathLst>
                <a:path h="923290" w="133350">
                  <a:moveTo>
                    <a:pt x="52070" y="15240"/>
                  </a:moveTo>
                  <a:cubicBezTo>
                    <a:pt x="100330" y="181610"/>
                    <a:pt x="111760" y="427990"/>
                    <a:pt x="118110" y="572770"/>
                  </a:cubicBezTo>
                  <a:cubicBezTo>
                    <a:pt x="121920" y="690880"/>
                    <a:pt x="133350" y="850900"/>
                    <a:pt x="118110" y="896620"/>
                  </a:cubicBezTo>
                  <a:cubicBezTo>
                    <a:pt x="113030" y="910590"/>
                    <a:pt x="107950" y="919480"/>
                    <a:pt x="99060" y="920750"/>
                  </a:cubicBezTo>
                  <a:cubicBezTo>
                    <a:pt x="91440" y="923290"/>
                    <a:pt x="74930" y="916940"/>
                    <a:pt x="71120" y="909320"/>
                  </a:cubicBezTo>
                  <a:cubicBezTo>
                    <a:pt x="67310" y="901700"/>
                    <a:pt x="73660" y="880110"/>
                    <a:pt x="81280" y="875030"/>
                  </a:cubicBezTo>
                  <a:cubicBezTo>
                    <a:pt x="86360" y="869950"/>
                    <a:pt x="97790" y="871220"/>
                    <a:pt x="104140" y="875030"/>
                  </a:cubicBezTo>
                  <a:cubicBezTo>
                    <a:pt x="110490" y="877570"/>
                    <a:pt x="118110" y="887730"/>
                    <a:pt x="118110" y="894080"/>
                  </a:cubicBezTo>
                  <a:cubicBezTo>
                    <a:pt x="118110" y="902970"/>
                    <a:pt x="102870" y="922020"/>
                    <a:pt x="93980" y="922020"/>
                  </a:cubicBezTo>
                  <a:cubicBezTo>
                    <a:pt x="85090" y="923290"/>
                    <a:pt x="74930" y="913130"/>
                    <a:pt x="67310" y="896620"/>
                  </a:cubicBezTo>
                  <a:cubicBezTo>
                    <a:pt x="36830" y="829310"/>
                    <a:pt x="59690" y="426720"/>
                    <a:pt x="50800" y="283210"/>
                  </a:cubicBezTo>
                  <a:cubicBezTo>
                    <a:pt x="44450" y="204470"/>
                    <a:pt x="40640" y="149860"/>
                    <a:pt x="30480" y="102870"/>
                  </a:cubicBezTo>
                  <a:cubicBezTo>
                    <a:pt x="24130" y="71120"/>
                    <a:pt x="0" y="44450"/>
                    <a:pt x="3810" y="26670"/>
                  </a:cubicBezTo>
                  <a:cubicBezTo>
                    <a:pt x="6350" y="15240"/>
                    <a:pt x="19050" y="2540"/>
                    <a:pt x="26670" y="1270"/>
                  </a:cubicBezTo>
                  <a:cubicBezTo>
                    <a:pt x="34290" y="0"/>
                    <a:pt x="52070" y="15240"/>
                    <a:pt x="52070" y="15240"/>
                  </a:cubicBezTo>
                </a:path>
              </a:pathLst>
            </a:custGeom>
            <a:solidFill>
              <a:srgbClr val="0571D3"/>
            </a:solidFill>
            <a:ln cap="sq">
              <a:noFill/>
              <a:prstDash val="solid"/>
              <a:miter/>
            </a:ln>
          </p:spPr>
        </p:sp>
      </p:grpSp>
      <p:grpSp>
        <p:nvGrpSpPr>
          <p:cNvPr name="Group 8" id="8"/>
          <p:cNvGrpSpPr/>
          <p:nvPr/>
        </p:nvGrpSpPr>
        <p:grpSpPr>
          <a:xfrm rot="0">
            <a:off x="3672752" y="8466379"/>
            <a:ext cx="185738" cy="992505"/>
            <a:chOff x="0" y="0"/>
            <a:chExt cx="247650" cy="1323340"/>
          </a:xfrm>
        </p:grpSpPr>
        <p:sp>
          <p:nvSpPr>
            <p:cNvPr name="Freeform 9" id="9"/>
            <p:cNvSpPr/>
            <p:nvPr/>
          </p:nvSpPr>
          <p:spPr>
            <a:xfrm flipH="false" flipV="false" rot="0">
              <a:off x="50800" y="48260"/>
              <a:ext cx="147320" cy="1224280"/>
            </a:xfrm>
            <a:custGeom>
              <a:avLst/>
              <a:gdLst/>
              <a:ahLst/>
              <a:cxnLst/>
              <a:rect r="r" b="b" t="t" l="l"/>
              <a:pathLst>
                <a:path h="1224280" w="147320">
                  <a:moveTo>
                    <a:pt x="46990" y="12700"/>
                  </a:moveTo>
                  <a:cubicBezTo>
                    <a:pt x="77470" y="72390"/>
                    <a:pt x="77470" y="151130"/>
                    <a:pt x="90170" y="201930"/>
                  </a:cubicBezTo>
                  <a:cubicBezTo>
                    <a:pt x="102870" y="251460"/>
                    <a:pt x="130810" y="297180"/>
                    <a:pt x="139700" y="342900"/>
                  </a:cubicBezTo>
                  <a:cubicBezTo>
                    <a:pt x="147320" y="383540"/>
                    <a:pt x="144780" y="410210"/>
                    <a:pt x="146050" y="464820"/>
                  </a:cubicBezTo>
                  <a:cubicBezTo>
                    <a:pt x="147320" y="575310"/>
                    <a:pt x="144780" y="831850"/>
                    <a:pt x="133350" y="969010"/>
                  </a:cubicBezTo>
                  <a:cubicBezTo>
                    <a:pt x="124460" y="1062990"/>
                    <a:pt x="114300" y="1174750"/>
                    <a:pt x="97790" y="1206500"/>
                  </a:cubicBezTo>
                  <a:cubicBezTo>
                    <a:pt x="91440" y="1216660"/>
                    <a:pt x="86360" y="1220470"/>
                    <a:pt x="80010" y="1223010"/>
                  </a:cubicBezTo>
                  <a:cubicBezTo>
                    <a:pt x="72390" y="1224280"/>
                    <a:pt x="62230" y="1221740"/>
                    <a:pt x="57150" y="1216660"/>
                  </a:cubicBezTo>
                  <a:cubicBezTo>
                    <a:pt x="50800" y="1212850"/>
                    <a:pt x="46990" y="1201420"/>
                    <a:pt x="48260" y="1195070"/>
                  </a:cubicBezTo>
                  <a:cubicBezTo>
                    <a:pt x="49530" y="1187450"/>
                    <a:pt x="60960" y="1174750"/>
                    <a:pt x="69850" y="1172210"/>
                  </a:cubicBezTo>
                  <a:cubicBezTo>
                    <a:pt x="76200" y="1170940"/>
                    <a:pt x="87630" y="1174750"/>
                    <a:pt x="91440" y="1181100"/>
                  </a:cubicBezTo>
                  <a:cubicBezTo>
                    <a:pt x="96520" y="1187450"/>
                    <a:pt x="99060" y="1203960"/>
                    <a:pt x="95250" y="1211580"/>
                  </a:cubicBezTo>
                  <a:cubicBezTo>
                    <a:pt x="91440" y="1217930"/>
                    <a:pt x="81280" y="1223010"/>
                    <a:pt x="73660" y="1223010"/>
                  </a:cubicBezTo>
                  <a:cubicBezTo>
                    <a:pt x="67310" y="1223010"/>
                    <a:pt x="57150" y="1220470"/>
                    <a:pt x="53340" y="1212850"/>
                  </a:cubicBezTo>
                  <a:cubicBezTo>
                    <a:pt x="41910" y="1196340"/>
                    <a:pt x="49530" y="1149350"/>
                    <a:pt x="52070" y="1104900"/>
                  </a:cubicBezTo>
                  <a:cubicBezTo>
                    <a:pt x="57150" y="1031240"/>
                    <a:pt x="87630" y="922020"/>
                    <a:pt x="95250" y="817880"/>
                  </a:cubicBezTo>
                  <a:cubicBezTo>
                    <a:pt x="104140" y="694690"/>
                    <a:pt x="99060" y="497840"/>
                    <a:pt x="93980" y="411480"/>
                  </a:cubicBezTo>
                  <a:cubicBezTo>
                    <a:pt x="91440" y="370840"/>
                    <a:pt x="91440" y="351790"/>
                    <a:pt x="83820" y="321310"/>
                  </a:cubicBezTo>
                  <a:cubicBezTo>
                    <a:pt x="74930" y="285750"/>
                    <a:pt x="50800" y="251460"/>
                    <a:pt x="40640" y="212090"/>
                  </a:cubicBezTo>
                  <a:cubicBezTo>
                    <a:pt x="29210" y="167640"/>
                    <a:pt x="33020" y="99060"/>
                    <a:pt x="22860" y="67310"/>
                  </a:cubicBezTo>
                  <a:cubicBezTo>
                    <a:pt x="16510" y="50800"/>
                    <a:pt x="0" y="41910"/>
                    <a:pt x="0" y="30480"/>
                  </a:cubicBezTo>
                  <a:cubicBezTo>
                    <a:pt x="1270" y="20320"/>
                    <a:pt x="11430" y="5080"/>
                    <a:pt x="20320" y="2540"/>
                  </a:cubicBezTo>
                  <a:cubicBezTo>
                    <a:pt x="27940" y="0"/>
                    <a:pt x="46990" y="12700"/>
                    <a:pt x="46990" y="12700"/>
                  </a:cubicBezTo>
                </a:path>
              </a:pathLst>
            </a:custGeom>
            <a:solidFill>
              <a:srgbClr val="0571D3"/>
            </a:solidFill>
            <a:ln cap="sq">
              <a:noFill/>
              <a:prstDash val="solid"/>
              <a:miter/>
            </a:ln>
          </p:spPr>
        </p:sp>
      </p:grpSp>
      <p:grpSp>
        <p:nvGrpSpPr>
          <p:cNvPr name="Group 10" id="10"/>
          <p:cNvGrpSpPr/>
          <p:nvPr/>
        </p:nvGrpSpPr>
        <p:grpSpPr>
          <a:xfrm rot="0">
            <a:off x="3863252" y="8063471"/>
            <a:ext cx="268605" cy="1347788"/>
            <a:chOff x="0" y="0"/>
            <a:chExt cx="358140" cy="1797050"/>
          </a:xfrm>
        </p:grpSpPr>
        <p:sp>
          <p:nvSpPr>
            <p:cNvPr name="Freeform 11" id="11"/>
            <p:cNvSpPr/>
            <p:nvPr/>
          </p:nvSpPr>
          <p:spPr>
            <a:xfrm flipH="false" flipV="false" rot="0">
              <a:off x="35560" y="48260"/>
              <a:ext cx="278130" cy="1697990"/>
            </a:xfrm>
            <a:custGeom>
              <a:avLst/>
              <a:gdLst/>
              <a:ahLst/>
              <a:cxnLst/>
              <a:rect r="r" b="b" t="t" l="l"/>
              <a:pathLst>
                <a:path h="1697990" w="278130">
                  <a:moveTo>
                    <a:pt x="60960" y="12700"/>
                  </a:moveTo>
                  <a:cubicBezTo>
                    <a:pt x="99060" y="147320"/>
                    <a:pt x="71120" y="248920"/>
                    <a:pt x="67310" y="346710"/>
                  </a:cubicBezTo>
                  <a:cubicBezTo>
                    <a:pt x="60960" y="471170"/>
                    <a:pt x="50800" y="695960"/>
                    <a:pt x="64770" y="774700"/>
                  </a:cubicBezTo>
                  <a:cubicBezTo>
                    <a:pt x="71120" y="806450"/>
                    <a:pt x="85090" y="814070"/>
                    <a:pt x="90170" y="838200"/>
                  </a:cubicBezTo>
                  <a:cubicBezTo>
                    <a:pt x="96520" y="866140"/>
                    <a:pt x="90170" y="889000"/>
                    <a:pt x="96520" y="930910"/>
                  </a:cubicBezTo>
                  <a:cubicBezTo>
                    <a:pt x="109220" y="1019810"/>
                    <a:pt x="157480" y="1233170"/>
                    <a:pt x="189230" y="1342390"/>
                  </a:cubicBezTo>
                  <a:cubicBezTo>
                    <a:pt x="209550" y="1416050"/>
                    <a:pt x="237490" y="1468120"/>
                    <a:pt x="251460" y="1526540"/>
                  </a:cubicBezTo>
                  <a:cubicBezTo>
                    <a:pt x="264160" y="1578610"/>
                    <a:pt x="278130" y="1651000"/>
                    <a:pt x="270510" y="1676400"/>
                  </a:cubicBezTo>
                  <a:cubicBezTo>
                    <a:pt x="267970" y="1686560"/>
                    <a:pt x="262890" y="1692910"/>
                    <a:pt x="256540" y="1695450"/>
                  </a:cubicBezTo>
                  <a:cubicBezTo>
                    <a:pt x="248920" y="1697990"/>
                    <a:pt x="232410" y="1694180"/>
                    <a:pt x="226060" y="1687830"/>
                  </a:cubicBezTo>
                  <a:cubicBezTo>
                    <a:pt x="220980" y="1682750"/>
                    <a:pt x="219710" y="1671320"/>
                    <a:pt x="220980" y="1664970"/>
                  </a:cubicBezTo>
                  <a:cubicBezTo>
                    <a:pt x="223520" y="1658620"/>
                    <a:pt x="231140" y="1648460"/>
                    <a:pt x="237490" y="1647190"/>
                  </a:cubicBezTo>
                  <a:cubicBezTo>
                    <a:pt x="246380" y="1645920"/>
                    <a:pt x="267970" y="1657350"/>
                    <a:pt x="270510" y="1664970"/>
                  </a:cubicBezTo>
                  <a:cubicBezTo>
                    <a:pt x="273050" y="1673860"/>
                    <a:pt x="259080" y="1695450"/>
                    <a:pt x="251460" y="1696720"/>
                  </a:cubicBezTo>
                  <a:cubicBezTo>
                    <a:pt x="242570" y="1697990"/>
                    <a:pt x="228600" y="1689100"/>
                    <a:pt x="220980" y="1675130"/>
                  </a:cubicBezTo>
                  <a:cubicBezTo>
                    <a:pt x="204470" y="1649730"/>
                    <a:pt x="212090" y="1581150"/>
                    <a:pt x="199390" y="1526540"/>
                  </a:cubicBezTo>
                  <a:cubicBezTo>
                    <a:pt x="184150" y="1456690"/>
                    <a:pt x="148590" y="1389380"/>
                    <a:pt x="124460" y="1296670"/>
                  </a:cubicBezTo>
                  <a:cubicBezTo>
                    <a:pt x="87630" y="1158240"/>
                    <a:pt x="31750" y="942340"/>
                    <a:pt x="15240" y="775970"/>
                  </a:cubicBezTo>
                  <a:cubicBezTo>
                    <a:pt x="0" y="626110"/>
                    <a:pt x="10160" y="467360"/>
                    <a:pt x="16510" y="342900"/>
                  </a:cubicBezTo>
                  <a:cubicBezTo>
                    <a:pt x="21590" y="250190"/>
                    <a:pt x="48260" y="154940"/>
                    <a:pt x="40640" y="97790"/>
                  </a:cubicBezTo>
                  <a:cubicBezTo>
                    <a:pt x="36830" y="64770"/>
                    <a:pt x="11430" y="39370"/>
                    <a:pt x="15240" y="22860"/>
                  </a:cubicBezTo>
                  <a:cubicBezTo>
                    <a:pt x="16510" y="12700"/>
                    <a:pt x="26670" y="3810"/>
                    <a:pt x="34290" y="2540"/>
                  </a:cubicBezTo>
                  <a:cubicBezTo>
                    <a:pt x="41910" y="0"/>
                    <a:pt x="60960" y="12700"/>
                    <a:pt x="60960" y="12700"/>
                  </a:cubicBezTo>
                </a:path>
              </a:pathLst>
            </a:custGeom>
            <a:solidFill>
              <a:srgbClr val="0571D3"/>
            </a:solidFill>
            <a:ln cap="sq">
              <a:noFill/>
              <a:prstDash val="solid"/>
              <a:miter/>
            </a:ln>
          </p:spPr>
        </p:sp>
      </p:grpSp>
      <p:grpSp>
        <p:nvGrpSpPr>
          <p:cNvPr name="Group 12" id="12"/>
          <p:cNvGrpSpPr/>
          <p:nvPr/>
        </p:nvGrpSpPr>
        <p:grpSpPr>
          <a:xfrm rot="0">
            <a:off x="4064229" y="7766291"/>
            <a:ext cx="233362" cy="1668780"/>
            <a:chOff x="0" y="0"/>
            <a:chExt cx="311150" cy="2225040"/>
          </a:xfrm>
        </p:grpSpPr>
        <p:sp>
          <p:nvSpPr>
            <p:cNvPr name="Freeform 13" id="13"/>
            <p:cNvSpPr/>
            <p:nvPr/>
          </p:nvSpPr>
          <p:spPr>
            <a:xfrm flipH="false" flipV="false" rot="0">
              <a:off x="31750" y="49530"/>
              <a:ext cx="243840" cy="2124710"/>
            </a:xfrm>
            <a:custGeom>
              <a:avLst/>
              <a:gdLst/>
              <a:ahLst/>
              <a:cxnLst/>
              <a:rect r="r" b="b" t="t" l="l"/>
              <a:pathLst>
                <a:path h="2124710" w="243840">
                  <a:moveTo>
                    <a:pt x="69850" y="26670"/>
                  </a:moveTo>
                  <a:cubicBezTo>
                    <a:pt x="73660" y="342900"/>
                    <a:pt x="76200" y="359410"/>
                    <a:pt x="85090" y="411480"/>
                  </a:cubicBezTo>
                  <a:cubicBezTo>
                    <a:pt x="105410" y="529590"/>
                    <a:pt x="190500" y="808990"/>
                    <a:pt x="209550" y="981710"/>
                  </a:cubicBezTo>
                  <a:cubicBezTo>
                    <a:pt x="224790" y="1121410"/>
                    <a:pt x="207010" y="1271270"/>
                    <a:pt x="212090" y="1363980"/>
                  </a:cubicBezTo>
                  <a:cubicBezTo>
                    <a:pt x="215900" y="1417320"/>
                    <a:pt x="224790" y="1431290"/>
                    <a:pt x="227330" y="1489710"/>
                  </a:cubicBezTo>
                  <a:cubicBezTo>
                    <a:pt x="236220" y="1615440"/>
                    <a:pt x="243840" y="2035810"/>
                    <a:pt x="228600" y="2098040"/>
                  </a:cubicBezTo>
                  <a:cubicBezTo>
                    <a:pt x="224790" y="2110740"/>
                    <a:pt x="223520" y="2115820"/>
                    <a:pt x="217170" y="2119630"/>
                  </a:cubicBezTo>
                  <a:cubicBezTo>
                    <a:pt x="210820" y="2123440"/>
                    <a:pt x="200660" y="2124710"/>
                    <a:pt x="193040" y="2122170"/>
                  </a:cubicBezTo>
                  <a:cubicBezTo>
                    <a:pt x="186690" y="2119630"/>
                    <a:pt x="179070" y="2110740"/>
                    <a:pt x="177800" y="2104390"/>
                  </a:cubicBezTo>
                  <a:cubicBezTo>
                    <a:pt x="176530" y="2096770"/>
                    <a:pt x="180340" y="2086610"/>
                    <a:pt x="184150" y="2081530"/>
                  </a:cubicBezTo>
                  <a:cubicBezTo>
                    <a:pt x="189230" y="2076450"/>
                    <a:pt x="200660" y="2072640"/>
                    <a:pt x="207010" y="2073910"/>
                  </a:cubicBezTo>
                  <a:cubicBezTo>
                    <a:pt x="214630" y="2073910"/>
                    <a:pt x="223520" y="2081530"/>
                    <a:pt x="226060" y="2087880"/>
                  </a:cubicBezTo>
                  <a:cubicBezTo>
                    <a:pt x="228600" y="2094230"/>
                    <a:pt x="228600" y="2105660"/>
                    <a:pt x="224790" y="2112010"/>
                  </a:cubicBezTo>
                  <a:cubicBezTo>
                    <a:pt x="220980" y="2117090"/>
                    <a:pt x="210820" y="2124710"/>
                    <a:pt x="204470" y="2123440"/>
                  </a:cubicBezTo>
                  <a:cubicBezTo>
                    <a:pt x="195580" y="2122170"/>
                    <a:pt x="184150" y="2114550"/>
                    <a:pt x="177800" y="2098040"/>
                  </a:cubicBezTo>
                  <a:cubicBezTo>
                    <a:pt x="148590" y="2030730"/>
                    <a:pt x="185420" y="1616710"/>
                    <a:pt x="176530" y="1489710"/>
                  </a:cubicBezTo>
                  <a:cubicBezTo>
                    <a:pt x="173990" y="1432560"/>
                    <a:pt x="165100" y="1418590"/>
                    <a:pt x="161290" y="1363980"/>
                  </a:cubicBezTo>
                  <a:cubicBezTo>
                    <a:pt x="154940" y="1268730"/>
                    <a:pt x="172720" y="1104900"/>
                    <a:pt x="156210" y="965200"/>
                  </a:cubicBezTo>
                  <a:cubicBezTo>
                    <a:pt x="137160" y="808990"/>
                    <a:pt x="68580" y="595630"/>
                    <a:pt x="45720" y="472440"/>
                  </a:cubicBezTo>
                  <a:cubicBezTo>
                    <a:pt x="31750" y="398780"/>
                    <a:pt x="24130" y="361950"/>
                    <a:pt x="19050" y="297180"/>
                  </a:cubicBezTo>
                  <a:cubicBezTo>
                    <a:pt x="13970" y="215900"/>
                    <a:pt x="0" y="57150"/>
                    <a:pt x="20320" y="20320"/>
                  </a:cubicBezTo>
                  <a:cubicBezTo>
                    <a:pt x="26670" y="7620"/>
                    <a:pt x="39370" y="0"/>
                    <a:pt x="48260" y="1270"/>
                  </a:cubicBezTo>
                  <a:cubicBezTo>
                    <a:pt x="55880" y="2540"/>
                    <a:pt x="69850" y="26670"/>
                    <a:pt x="69850" y="26670"/>
                  </a:cubicBezTo>
                </a:path>
              </a:pathLst>
            </a:custGeom>
            <a:solidFill>
              <a:srgbClr val="0571D3"/>
            </a:solidFill>
            <a:ln cap="sq">
              <a:noFill/>
              <a:prstDash val="solid"/>
              <a:miter/>
            </a:ln>
          </p:spPr>
        </p:sp>
      </p:grpSp>
      <p:grpSp>
        <p:nvGrpSpPr>
          <p:cNvPr name="Group 14" id="14"/>
          <p:cNvGrpSpPr/>
          <p:nvPr/>
        </p:nvGrpSpPr>
        <p:grpSpPr>
          <a:xfrm rot="0">
            <a:off x="4325214" y="7279564"/>
            <a:ext cx="268605" cy="2237422"/>
            <a:chOff x="0" y="0"/>
            <a:chExt cx="358140" cy="2983230"/>
          </a:xfrm>
        </p:grpSpPr>
        <p:sp>
          <p:nvSpPr>
            <p:cNvPr name="Freeform 15" id="15"/>
            <p:cNvSpPr/>
            <p:nvPr/>
          </p:nvSpPr>
          <p:spPr>
            <a:xfrm flipH="false" flipV="false" rot="0">
              <a:off x="11430" y="50800"/>
              <a:ext cx="302260" cy="2882900"/>
            </a:xfrm>
            <a:custGeom>
              <a:avLst/>
              <a:gdLst/>
              <a:ahLst/>
              <a:cxnLst/>
              <a:rect r="r" b="b" t="t" l="l"/>
              <a:pathLst>
                <a:path h="2882900" w="302260">
                  <a:moveTo>
                    <a:pt x="90170" y="25400"/>
                  </a:moveTo>
                  <a:cubicBezTo>
                    <a:pt x="95250" y="1062990"/>
                    <a:pt x="100330" y="1076960"/>
                    <a:pt x="111760" y="1139190"/>
                  </a:cubicBezTo>
                  <a:cubicBezTo>
                    <a:pt x="134620" y="1250950"/>
                    <a:pt x="199390" y="1465580"/>
                    <a:pt x="226060" y="1604010"/>
                  </a:cubicBezTo>
                  <a:cubicBezTo>
                    <a:pt x="247650" y="1715770"/>
                    <a:pt x="260350" y="1780540"/>
                    <a:pt x="270510" y="1907540"/>
                  </a:cubicBezTo>
                  <a:cubicBezTo>
                    <a:pt x="287020" y="2117090"/>
                    <a:pt x="269240" y="2600960"/>
                    <a:pt x="280670" y="2748280"/>
                  </a:cubicBezTo>
                  <a:cubicBezTo>
                    <a:pt x="284480" y="2801620"/>
                    <a:pt x="302260" y="2833370"/>
                    <a:pt x="295910" y="2856230"/>
                  </a:cubicBezTo>
                  <a:cubicBezTo>
                    <a:pt x="293370" y="2868930"/>
                    <a:pt x="285750" y="2879090"/>
                    <a:pt x="278130" y="2881630"/>
                  </a:cubicBezTo>
                  <a:cubicBezTo>
                    <a:pt x="270510" y="2882900"/>
                    <a:pt x="252730" y="2877820"/>
                    <a:pt x="248920" y="2870200"/>
                  </a:cubicBezTo>
                  <a:cubicBezTo>
                    <a:pt x="245110" y="2862580"/>
                    <a:pt x="251460" y="2839720"/>
                    <a:pt x="259080" y="2834640"/>
                  </a:cubicBezTo>
                  <a:cubicBezTo>
                    <a:pt x="264160" y="2829560"/>
                    <a:pt x="276860" y="2830830"/>
                    <a:pt x="281940" y="2834640"/>
                  </a:cubicBezTo>
                  <a:cubicBezTo>
                    <a:pt x="288290" y="2837180"/>
                    <a:pt x="295910" y="2847340"/>
                    <a:pt x="295910" y="2853690"/>
                  </a:cubicBezTo>
                  <a:cubicBezTo>
                    <a:pt x="295910" y="2861310"/>
                    <a:pt x="288290" y="2877820"/>
                    <a:pt x="280670" y="2880360"/>
                  </a:cubicBezTo>
                  <a:cubicBezTo>
                    <a:pt x="273050" y="2882900"/>
                    <a:pt x="256540" y="2880360"/>
                    <a:pt x="250190" y="2872740"/>
                  </a:cubicBezTo>
                  <a:cubicBezTo>
                    <a:pt x="240030" y="2858770"/>
                    <a:pt x="251460" y="2813050"/>
                    <a:pt x="246380" y="2790190"/>
                  </a:cubicBezTo>
                  <a:cubicBezTo>
                    <a:pt x="242570" y="2773680"/>
                    <a:pt x="233680" y="2771140"/>
                    <a:pt x="229870" y="2748280"/>
                  </a:cubicBezTo>
                  <a:cubicBezTo>
                    <a:pt x="210820" y="2656840"/>
                    <a:pt x="237490" y="2213610"/>
                    <a:pt x="228600" y="2042160"/>
                  </a:cubicBezTo>
                  <a:cubicBezTo>
                    <a:pt x="224790" y="1944370"/>
                    <a:pt x="222250" y="1911350"/>
                    <a:pt x="207010" y="1812290"/>
                  </a:cubicBezTo>
                  <a:cubicBezTo>
                    <a:pt x="179070" y="1623060"/>
                    <a:pt x="68580" y="1278890"/>
                    <a:pt x="39370" y="993140"/>
                  </a:cubicBezTo>
                  <a:cubicBezTo>
                    <a:pt x="8890" y="685800"/>
                    <a:pt x="0" y="114300"/>
                    <a:pt x="39370" y="25400"/>
                  </a:cubicBezTo>
                  <a:cubicBezTo>
                    <a:pt x="48260" y="7620"/>
                    <a:pt x="59690" y="0"/>
                    <a:pt x="68580" y="0"/>
                  </a:cubicBezTo>
                  <a:cubicBezTo>
                    <a:pt x="76200" y="1270"/>
                    <a:pt x="90170" y="25400"/>
                    <a:pt x="90170" y="25400"/>
                  </a:cubicBezTo>
                </a:path>
              </a:pathLst>
            </a:custGeom>
            <a:solidFill>
              <a:srgbClr val="0571D3"/>
            </a:solidFill>
            <a:ln cap="sq">
              <a:noFill/>
              <a:prstDash val="solid"/>
              <a:miter/>
            </a:ln>
          </p:spPr>
        </p:sp>
      </p:grpSp>
      <p:grpSp>
        <p:nvGrpSpPr>
          <p:cNvPr name="Group 16" id="16"/>
          <p:cNvGrpSpPr/>
          <p:nvPr/>
        </p:nvGrpSpPr>
        <p:grpSpPr>
          <a:xfrm rot="0">
            <a:off x="4646207" y="6781406"/>
            <a:ext cx="280988" cy="2653665"/>
            <a:chOff x="0" y="0"/>
            <a:chExt cx="374650" cy="3538220"/>
          </a:xfrm>
        </p:grpSpPr>
        <p:sp>
          <p:nvSpPr>
            <p:cNvPr name="Freeform 17" id="17"/>
            <p:cNvSpPr/>
            <p:nvPr/>
          </p:nvSpPr>
          <p:spPr>
            <a:xfrm flipH="false" flipV="false" rot="0">
              <a:off x="38100" y="50800"/>
              <a:ext cx="287020" cy="3436620"/>
            </a:xfrm>
            <a:custGeom>
              <a:avLst/>
              <a:gdLst/>
              <a:ahLst/>
              <a:cxnLst/>
              <a:rect r="r" b="b" t="t" l="l"/>
              <a:pathLst>
                <a:path h="3436620" w="287020">
                  <a:moveTo>
                    <a:pt x="110490" y="25400"/>
                  </a:moveTo>
                  <a:cubicBezTo>
                    <a:pt x="104140" y="433070"/>
                    <a:pt x="73660" y="647700"/>
                    <a:pt x="66040" y="854710"/>
                  </a:cubicBezTo>
                  <a:cubicBezTo>
                    <a:pt x="55880" y="1097280"/>
                    <a:pt x="50800" y="1478280"/>
                    <a:pt x="63500" y="1647190"/>
                  </a:cubicBezTo>
                  <a:cubicBezTo>
                    <a:pt x="68580" y="1727200"/>
                    <a:pt x="85090" y="1761490"/>
                    <a:pt x="90170" y="1823720"/>
                  </a:cubicBezTo>
                  <a:cubicBezTo>
                    <a:pt x="96520" y="1893570"/>
                    <a:pt x="85090" y="1977390"/>
                    <a:pt x="93980" y="2045970"/>
                  </a:cubicBezTo>
                  <a:cubicBezTo>
                    <a:pt x="102870" y="2108200"/>
                    <a:pt x="130810" y="2171700"/>
                    <a:pt x="138430" y="2219960"/>
                  </a:cubicBezTo>
                  <a:cubicBezTo>
                    <a:pt x="143510" y="2255520"/>
                    <a:pt x="137160" y="2274570"/>
                    <a:pt x="142240" y="2311400"/>
                  </a:cubicBezTo>
                  <a:cubicBezTo>
                    <a:pt x="148590" y="2371090"/>
                    <a:pt x="175260" y="2462530"/>
                    <a:pt x="186690" y="2541270"/>
                  </a:cubicBezTo>
                  <a:cubicBezTo>
                    <a:pt x="196850" y="2622550"/>
                    <a:pt x="200660" y="2692400"/>
                    <a:pt x="204470" y="2788920"/>
                  </a:cubicBezTo>
                  <a:cubicBezTo>
                    <a:pt x="209550" y="2923540"/>
                    <a:pt x="171450" y="3176270"/>
                    <a:pt x="205740" y="3270250"/>
                  </a:cubicBezTo>
                  <a:cubicBezTo>
                    <a:pt x="222250" y="3315970"/>
                    <a:pt x="267970" y="3331210"/>
                    <a:pt x="279400" y="3360420"/>
                  </a:cubicBezTo>
                  <a:cubicBezTo>
                    <a:pt x="287020" y="3382010"/>
                    <a:pt x="287020" y="3412490"/>
                    <a:pt x="280670" y="3423920"/>
                  </a:cubicBezTo>
                  <a:cubicBezTo>
                    <a:pt x="275590" y="3431540"/>
                    <a:pt x="266700" y="3435350"/>
                    <a:pt x="259080" y="3435350"/>
                  </a:cubicBezTo>
                  <a:cubicBezTo>
                    <a:pt x="252730" y="3435350"/>
                    <a:pt x="242570" y="3430270"/>
                    <a:pt x="238760" y="3425190"/>
                  </a:cubicBezTo>
                  <a:cubicBezTo>
                    <a:pt x="233680" y="3418840"/>
                    <a:pt x="232410" y="3407410"/>
                    <a:pt x="234950" y="3401060"/>
                  </a:cubicBezTo>
                  <a:cubicBezTo>
                    <a:pt x="237490" y="3394710"/>
                    <a:pt x="246380" y="3387090"/>
                    <a:pt x="252730" y="3385820"/>
                  </a:cubicBezTo>
                  <a:cubicBezTo>
                    <a:pt x="260350" y="3384550"/>
                    <a:pt x="270510" y="3387090"/>
                    <a:pt x="275590" y="3390900"/>
                  </a:cubicBezTo>
                  <a:cubicBezTo>
                    <a:pt x="280670" y="3395980"/>
                    <a:pt x="285750" y="3407410"/>
                    <a:pt x="284480" y="3413760"/>
                  </a:cubicBezTo>
                  <a:cubicBezTo>
                    <a:pt x="283210" y="3420110"/>
                    <a:pt x="276860" y="3430270"/>
                    <a:pt x="270510" y="3432810"/>
                  </a:cubicBezTo>
                  <a:cubicBezTo>
                    <a:pt x="262890" y="3436620"/>
                    <a:pt x="245110" y="3434080"/>
                    <a:pt x="240030" y="3427730"/>
                  </a:cubicBezTo>
                  <a:cubicBezTo>
                    <a:pt x="234950" y="3420110"/>
                    <a:pt x="245110" y="3404870"/>
                    <a:pt x="240030" y="3392170"/>
                  </a:cubicBezTo>
                  <a:cubicBezTo>
                    <a:pt x="231140" y="3370580"/>
                    <a:pt x="187960" y="3337560"/>
                    <a:pt x="172720" y="3314700"/>
                  </a:cubicBezTo>
                  <a:cubicBezTo>
                    <a:pt x="163830" y="3298190"/>
                    <a:pt x="158750" y="3293110"/>
                    <a:pt x="154940" y="3270250"/>
                  </a:cubicBezTo>
                  <a:cubicBezTo>
                    <a:pt x="139700" y="3200400"/>
                    <a:pt x="158750" y="2959100"/>
                    <a:pt x="153670" y="2829560"/>
                  </a:cubicBezTo>
                  <a:cubicBezTo>
                    <a:pt x="151130" y="2724150"/>
                    <a:pt x="147320" y="2650490"/>
                    <a:pt x="135890" y="2547620"/>
                  </a:cubicBezTo>
                  <a:cubicBezTo>
                    <a:pt x="121920" y="2418080"/>
                    <a:pt x="87630" y="2198370"/>
                    <a:pt x="67310" y="2115820"/>
                  </a:cubicBezTo>
                  <a:cubicBezTo>
                    <a:pt x="59690" y="2082800"/>
                    <a:pt x="49530" y="2076450"/>
                    <a:pt x="44450" y="2047240"/>
                  </a:cubicBezTo>
                  <a:cubicBezTo>
                    <a:pt x="34290" y="1995170"/>
                    <a:pt x="45720" y="1898650"/>
                    <a:pt x="39370" y="1828800"/>
                  </a:cubicBezTo>
                  <a:cubicBezTo>
                    <a:pt x="34290" y="1765300"/>
                    <a:pt x="17780" y="1729740"/>
                    <a:pt x="12700" y="1647190"/>
                  </a:cubicBezTo>
                  <a:cubicBezTo>
                    <a:pt x="0" y="1477010"/>
                    <a:pt x="5080" y="1094740"/>
                    <a:pt x="15240" y="850900"/>
                  </a:cubicBezTo>
                  <a:cubicBezTo>
                    <a:pt x="24130" y="645160"/>
                    <a:pt x="53340" y="433070"/>
                    <a:pt x="59690" y="280670"/>
                  </a:cubicBezTo>
                  <a:cubicBezTo>
                    <a:pt x="63500" y="177800"/>
                    <a:pt x="41910" y="64770"/>
                    <a:pt x="59690" y="25400"/>
                  </a:cubicBezTo>
                  <a:cubicBezTo>
                    <a:pt x="66040" y="10160"/>
                    <a:pt x="80010" y="0"/>
                    <a:pt x="87630" y="0"/>
                  </a:cubicBezTo>
                  <a:cubicBezTo>
                    <a:pt x="96520" y="0"/>
                    <a:pt x="110490" y="25400"/>
                    <a:pt x="110490" y="25400"/>
                  </a:cubicBezTo>
                </a:path>
              </a:pathLst>
            </a:custGeom>
            <a:solidFill>
              <a:srgbClr val="0571D3"/>
            </a:solidFill>
            <a:ln cap="sq">
              <a:noFill/>
              <a:prstDash val="solid"/>
              <a:miter/>
            </a:ln>
          </p:spPr>
        </p:sp>
      </p:grpSp>
      <p:grpSp>
        <p:nvGrpSpPr>
          <p:cNvPr name="Group 18" id="18"/>
          <p:cNvGrpSpPr/>
          <p:nvPr/>
        </p:nvGrpSpPr>
        <p:grpSpPr>
          <a:xfrm rot="0">
            <a:off x="4931004" y="7246226"/>
            <a:ext cx="220028" cy="2247900"/>
            <a:chOff x="0" y="0"/>
            <a:chExt cx="293370" cy="2997200"/>
          </a:xfrm>
        </p:grpSpPr>
        <p:sp>
          <p:nvSpPr>
            <p:cNvPr name="Freeform 19" id="19"/>
            <p:cNvSpPr/>
            <p:nvPr/>
          </p:nvSpPr>
          <p:spPr>
            <a:xfrm flipH="false" flipV="false" rot="0">
              <a:off x="39370" y="45720"/>
              <a:ext cx="204470" cy="2901950"/>
            </a:xfrm>
            <a:custGeom>
              <a:avLst/>
              <a:gdLst/>
              <a:ahLst/>
              <a:cxnLst/>
              <a:rect r="r" b="b" t="t" l="l"/>
              <a:pathLst>
                <a:path h="2901950" w="204470">
                  <a:moveTo>
                    <a:pt x="201930" y="36830"/>
                  </a:moveTo>
                  <a:cubicBezTo>
                    <a:pt x="58420" y="819150"/>
                    <a:pt x="63500" y="849630"/>
                    <a:pt x="62230" y="922020"/>
                  </a:cubicBezTo>
                  <a:cubicBezTo>
                    <a:pt x="59690" y="1029970"/>
                    <a:pt x="50800" y="1193800"/>
                    <a:pt x="60960" y="1320800"/>
                  </a:cubicBezTo>
                  <a:cubicBezTo>
                    <a:pt x="71120" y="1437640"/>
                    <a:pt x="110490" y="1554480"/>
                    <a:pt x="120650" y="1656080"/>
                  </a:cubicBezTo>
                  <a:cubicBezTo>
                    <a:pt x="128270" y="1738630"/>
                    <a:pt x="118110" y="1816100"/>
                    <a:pt x="124460" y="1883410"/>
                  </a:cubicBezTo>
                  <a:cubicBezTo>
                    <a:pt x="130810" y="1938020"/>
                    <a:pt x="147320" y="1968500"/>
                    <a:pt x="152400" y="2029460"/>
                  </a:cubicBezTo>
                  <a:cubicBezTo>
                    <a:pt x="162560" y="2125980"/>
                    <a:pt x="144780" y="2316480"/>
                    <a:pt x="156210" y="2411730"/>
                  </a:cubicBezTo>
                  <a:cubicBezTo>
                    <a:pt x="162560" y="2467610"/>
                    <a:pt x="180340" y="2489200"/>
                    <a:pt x="186690" y="2545080"/>
                  </a:cubicBezTo>
                  <a:cubicBezTo>
                    <a:pt x="196850" y="2631440"/>
                    <a:pt x="204470" y="2843530"/>
                    <a:pt x="186690" y="2882900"/>
                  </a:cubicBezTo>
                  <a:cubicBezTo>
                    <a:pt x="182880" y="2893060"/>
                    <a:pt x="176530" y="2898140"/>
                    <a:pt x="168910" y="2899410"/>
                  </a:cubicBezTo>
                  <a:cubicBezTo>
                    <a:pt x="161290" y="2900680"/>
                    <a:pt x="144780" y="2894330"/>
                    <a:pt x="140970" y="2887980"/>
                  </a:cubicBezTo>
                  <a:cubicBezTo>
                    <a:pt x="137160" y="2880360"/>
                    <a:pt x="139700" y="2863850"/>
                    <a:pt x="144780" y="2857500"/>
                  </a:cubicBezTo>
                  <a:cubicBezTo>
                    <a:pt x="148590" y="2851150"/>
                    <a:pt x="160020" y="2847340"/>
                    <a:pt x="166370" y="2849880"/>
                  </a:cubicBezTo>
                  <a:cubicBezTo>
                    <a:pt x="175260" y="2851150"/>
                    <a:pt x="186690" y="2863850"/>
                    <a:pt x="187960" y="2871470"/>
                  </a:cubicBezTo>
                  <a:cubicBezTo>
                    <a:pt x="189230" y="2879090"/>
                    <a:pt x="184150" y="2889250"/>
                    <a:pt x="179070" y="2894330"/>
                  </a:cubicBezTo>
                  <a:cubicBezTo>
                    <a:pt x="173990" y="2898140"/>
                    <a:pt x="162560" y="2901950"/>
                    <a:pt x="156210" y="2899410"/>
                  </a:cubicBezTo>
                  <a:cubicBezTo>
                    <a:pt x="148590" y="2896870"/>
                    <a:pt x="142240" y="2889250"/>
                    <a:pt x="137160" y="2875280"/>
                  </a:cubicBezTo>
                  <a:cubicBezTo>
                    <a:pt x="120650" y="2824480"/>
                    <a:pt x="147320" y="2575560"/>
                    <a:pt x="133350" y="2495550"/>
                  </a:cubicBezTo>
                  <a:cubicBezTo>
                    <a:pt x="127000" y="2457450"/>
                    <a:pt x="111760" y="2451100"/>
                    <a:pt x="105410" y="2413000"/>
                  </a:cubicBezTo>
                  <a:cubicBezTo>
                    <a:pt x="93980" y="2338070"/>
                    <a:pt x="113030" y="2161540"/>
                    <a:pt x="104140" y="2063750"/>
                  </a:cubicBezTo>
                  <a:cubicBezTo>
                    <a:pt x="97790" y="1993900"/>
                    <a:pt x="80010" y="1946910"/>
                    <a:pt x="73660" y="1883410"/>
                  </a:cubicBezTo>
                  <a:cubicBezTo>
                    <a:pt x="67310" y="1813560"/>
                    <a:pt x="77470" y="1743710"/>
                    <a:pt x="69850" y="1662430"/>
                  </a:cubicBezTo>
                  <a:cubicBezTo>
                    <a:pt x="60960" y="1560830"/>
                    <a:pt x="21590" y="1440180"/>
                    <a:pt x="11430" y="1320800"/>
                  </a:cubicBezTo>
                  <a:cubicBezTo>
                    <a:pt x="0" y="1193800"/>
                    <a:pt x="8890" y="1031240"/>
                    <a:pt x="11430" y="922020"/>
                  </a:cubicBezTo>
                  <a:cubicBezTo>
                    <a:pt x="12700" y="844550"/>
                    <a:pt x="11430" y="795020"/>
                    <a:pt x="19050" y="723900"/>
                  </a:cubicBezTo>
                  <a:cubicBezTo>
                    <a:pt x="27940" y="642620"/>
                    <a:pt x="46990" y="523240"/>
                    <a:pt x="63500" y="462280"/>
                  </a:cubicBezTo>
                  <a:cubicBezTo>
                    <a:pt x="72390" y="426720"/>
                    <a:pt x="82550" y="417830"/>
                    <a:pt x="91440" y="382270"/>
                  </a:cubicBezTo>
                  <a:cubicBezTo>
                    <a:pt x="109220" y="311150"/>
                    <a:pt x="116840" y="127000"/>
                    <a:pt x="137160" y="63500"/>
                  </a:cubicBezTo>
                  <a:cubicBezTo>
                    <a:pt x="146050" y="35560"/>
                    <a:pt x="154940" y="11430"/>
                    <a:pt x="167640" y="5080"/>
                  </a:cubicBezTo>
                  <a:cubicBezTo>
                    <a:pt x="175260" y="0"/>
                    <a:pt x="190500" y="3810"/>
                    <a:pt x="195580" y="8890"/>
                  </a:cubicBezTo>
                  <a:cubicBezTo>
                    <a:pt x="201930" y="13970"/>
                    <a:pt x="201930" y="36830"/>
                    <a:pt x="201930" y="36830"/>
                  </a:cubicBezTo>
                </a:path>
              </a:pathLst>
            </a:custGeom>
            <a:solidFill>
              <a:srgbClr val="0571D3"/>
            </a:solidFill>
            <a:ln cap="sq">
              <a:noFill/>
              <a:prstDash val="solid"/>
              <a:miter/>
            </a:ln>
          </p:spPr>
        </p:sp>
      </p:grpSp>
      <p:grpSp>
        <p:nvGrpSpPr>
          <p:cNvPr name="Group 20" id="20"/>
          <p:cNvGrpSpPr/>
          <p:nvPr/>
        </p:nvGrpSpPr>
        <p:grpSpPr>
          <a:xfrm rot="0">
            <a:off x="5298669" y="7707236"/>
            <a:ext cx="150495" cy="1833562"/>
            <a:chOff x="0" y="0"/>
            <a:chExt cx="200660" cy="2444750"/>
          </a:xfrm>
        </p:grpSpPr>
        <p:sp>
          <p:nvSpPr>
            <p:cNvPr name="Freeform 21" id="21"/>
            <p:cNvSpPr/>
            <p:nvPr/>
          </p:nvSpPr>
          <p:spPr>
            <a:xfrm flipH="false" flipV="false" rot="0">
              <a:off x="40640" y="48260"/>
              <a:ext cx="137160" cy="2346960"/>
            </a:xfrm>
            <a:custGeom>
              <a:avLst/>
              <a:gdLst/>
              <a:ahLst/>
              <a:cxnLst/>
              <a:rect r="r" b="b" t="t" l="l"/>
              <a:pathLst>
                <a:path h="2346960" w="137160">
                  <a:moveTo>
                    <a:pt x="91440" y="31750"/>
                  </a:moveTo>
                  <a:cubicBezTo>
                    <a:pt x="52070" y="457200"/>
                    <a:pt x="52070" y="805180"/>
                    <a:pt x="60960" y="928370"/>
                  </a:cubicBezTo>
                  <a:cubicBezTo>
                    <a:pt x="63500" y="979170"/>
                    <a:pt x="72390" y="988060"/>
                    <a:pt x="76200" y="1035050"/>
                  </a:cubicBezTo>
                  <a:cubicBezTo>
                    <a:pt x="82550" y="1123950"/>
                    <a:pt x="69850" y="1300480"/>
                    <a:pt x="76200" y="1419860"/>
                  </a:cubicBezTo>
                  <a:cubicBezTo>
                    <a:pt x="81280" y="1524000"/>
                    <a:pt x="100330" y="1596390"/>
                    <a:pt x="106680" y="1710690"/>
                  </a:cubicBezTo>
                  <a:cubicBezTo>
                    <a:pt x="115570" y="1877060"/>
                    <a:pt x="137160" y="2252980"/>
                    <a:pt x="107950" y="2320290"/>
                  </a:cubicBezTo>
                  <a:cubicBezTo>
                    <a:pt x="100330" y="2336800"/>
                    <a:pt x="90170" y="2346960"/>
                    <a:pt x="81280" y="2345690"/>
                  </a:cubicBezTo>
                  <a:cubicBezTo>
                    <a:pt x="72390" y="2345690"/>
                    <a:pt x="55880" y="2326640"/>
                    <a:pt x="57150" y="2317750"/>
                  </a:cubicBezTo>
                  <a:cubicBezTo>
                    <a:pt x="58420" y="2310130"/>
                    <a:pt x="78740" y="2294890"/>
                    <a:pt x="86360" y="2296160"/>
                  </a:cubicBezTo>
                  <a:cubicBezTo>
                    <a:pt x="95250" y="2297430"/>
                    <a:pt x="107950" y="2317750"/>
                    <a:pt x="107950" y="2326640"/>
                  </a:cubicBezTo>
                  <a:cubicBezTo>
                    <a:pt x="106680" y="2334260"/>
                    <a:pt x="91440" y="2346960"/>
                    <a:pt x="83820" y="2345690"/>
                  </a:cubicBezTo>
                  <a:cubicBezTo>
                    <a:pt x="74930" y="2345690"/>
                    <a:pt x="64770" y="2336800"/>
                    <a:pt x="57150" y="2320290"/>
                  </a:cubicBezTo>
                  <a:cubicBezTo>
                    <a:pt x="27940" y="2252980"/>
                    <a:pt x="64770" y="1879600"/>
                    <a:pt x="55880" y="1713230"/>
                  </a:cubicBezTo>
                  <a:cubicBezTo>
                    <a:pt x="49530" y="1597660"/>
                    <a:pt x="31750" y="1526540"/>
                    <a:pt x="25400" y="1419860"/>
                  </a:cubicBezTo>
                  <a:cubicBezTo>
                    <a:pt x="19050" y="1295400"/>
                    <a:pt x="31750" y="1096010"/>
                    <a:pt x="24130" y="1010920"/>
                  </a:cubicBezTo>
                  <a:cubicBezTo>
                    <a:pt x="20320" y="972820"/>
                    <a:pt x="12700" y="970280"/>
                    <a:pt x="10160" y="928370"/>
                  </a:cubicBezTo>
                  <a:cubicBezTo>
                    <a:pt x="0" y="803910"/>
                    <a:pt x="5080" y="342900"/>
                    <a:pt x="17780" y="184150"/>
                  </a:cubicBezTo>
                  <a:cubicBezTo>
                    <a:pt x="24130" y="107950"/>
                    <a:pt x="25400" y="40640"/>
                    <a:pt x="43180" y="16510"/>
                  </a:cubicBezTo>
                  <a:cubicBezTo>
                    <a:pt x="52070" y="5080"/>
                    <a:pt x="66040" y="0"/>
                    <a:pt x="74930" y="2540"/>
                  </a:cubicBezTo>
                  <a:cubicBezTo>
                    <a:pt x="82550" y="5080"/>
                    <a:pt x="91440" y="31750"/>
                    <a:pt x="91440" y="31750"/>
                  </a:cubicBezTo>
                </a:path>
              </a:pathLst>
            </a:custGeom>
            <a:solidFill>
              <a:srgbClr val="0571D3"/>
            </a:solidFill>
            <a:ln cap="sq">
              <a:noFill/>
              <a:prstDash val="solid"/>
              <a:miter/>
            </a:ln>
          </p:spPr>
        </p:sp>
      </p:grpSp>
      <p:grpSp>
        <p:nvGrpSpPr>
          <p:cNvPr name="Group 22" id="22"/>
          <p:cNvGrpSpPr/>
          <p:nvPr/>
        </p:nvGrpSpPr>
        <p:grpSpPr>
          <a:xfrm rot="0">
            <a:off x="5606327" y="8252066"/>
            <a:ext cx="150495" cy="1218248"/>
            <a:chOff x="0" y="0"/>
            <a:chExt cx="200660" cy="1624330"/>
          </a:xfrm>
        </p:grpSpPr>
        <p:sp>
          <p:nvSpPr>
            <p:cNvPr name="Freeform 23" id="23"/>
            <p:cNvSpPr/>
            <p:nvPr/>
          </p:nvSpPr>
          <p:spPr>
            <a:xfrm flipH="false" flipV="false" rot="0">
              <a:off x="38100" y="50800"/>
              <a:ext cx="124460" cy="1522730"/>
            </a:xfrm>
            <a:custGeom>
              <a:avLst/>
              <a:gdLst/>
              <a:ahLst/>
              <a:cxnLst/>
              <a:rect r="r" b="b" t="t" l="l"/>
              <a:pathLst>
                <a:path h="1522730" w="124460">
                  <a:moveTo>
                    <a:pt x="80010" y="25400"/>
                  </a:moveTo>
                  <a:cubicBezTo>
                    <a:pt x="58420" y="427990"/>
                    <a:pt x="52070" y="767080"/>
                    <a:pt x="63500" y="961390"/>
                  </a:cubicBezTo>
                  <a:cubicBezTo>
                    <a:pt x="72390" y="1099820"/>
                    <a:pt x="101600" y="1216660"/>
                    <a:pt x="107950" y="1314450"/>
                  </a:cubicBezTo>
                  <a:cubicBezTo>
                    <a:pt x="113030" y="1385570"/>
                    <a:pt x="124460" y="1465580"/>
                    <a:pt x="111760" y="1497330"/>
                  </a:cubicBezTo>
                  <a:cubicBezTo>
                    <a:pt x="105410" y="1511300"/>
                    <a:pt x="92710" y="1522730"/>
                    <a:pt x="85090" y="1522730"/>
                  </a:cubicBezTo>
                  <a:cubicBezTo>
                    <a:pt x="76200" y="1521460"/>
                    <a:pt x="59690" y="1502410"/>
                    <a:pt x="60960" y="1493520"/>
                  </a:cubicBezTo>
                  <a:cubicBezTo>
                    <a:pt x="62230" y="1485900"/>
                    <a:pt x="81280" y="1470660"/>
                    <a:pt x="90170" y="1471930"/>
                  </a:cubicBezTo>
                  <a:cubicBezTo>
                    <a:pt x="99060" y="1473200"/>
                    <a:pt x="111760" y="1493520"/>
                    <a:pt x="110490" y="1502410"/>
                  </a:cubicBezTo>
                  <a:cubicBezTo>
                    <a:pt x="109220" y="1510030"/>
                    <a:pt x="95250" y="1522730"/>
                    <a:pt x="87630" y="1522730"/>
                  </a:cubicBezTo>
                  <a:cubicBezTo>
                    <a:pt x="78740" y="1521460"/>
                    <a:pt x="67310" y="1511300"/>
                    <a:pt x="60960" y="1497330"/>
                  </a:cubicBezTo>
                  <a:cubicBezTo>
                    <a:pt x="45720" y="1463040"/>
                    <a:pt x="60960" y="1375410"/>
                    <a:pt x="55880" y="1301750"/>
                  </a:cubicBezTo>
                  <a:cubicBezTo>
                    <a:pt x="48260" y="1203960"/>
                    <a:pt x="20320" y="1083310"/>
                    <a:pt x="12700" y="961390"/>
                  </a:cubicBezTo>
                  <a:cubicBezTo>
                    <a:pt x="5080" y="822960"/>
                    <a:pt x="10160" y="666750"/>
                    <a:pt x="12700" y="513080"/>
                  </a:cubicBezTo>
                  <a:cubicBezTo>
                    <a:pt x="16510" y="353060"/>
                    <a:pt x="0" y="73660"/>
                    <a:pt x="29210" y="20320"/>
                  </a:cubicBezTo>
                  <a:cubicBezTo>
                    <a:pt x="36830" y="6350"/>
                    <a:pt x="49530" y="0"/>
                    <a:pt x="57150" y="0"/>
                  </a:cubicBezTo>
                  <a:cubicBezTo>
                    <a:pt x="66040" y="1270"/>
                    <a:pt x="80010" y="25400"/>
                    <a:pt x="80010" y="25400"/>
                  </a:cubicBezTo>
                </a:path>
              </a:pathLst>
            </a:custGeom>
            <a:solidFill>
              <a:srgbClr val="0571D3"/>
            </a:solidFill>
            <a:ln cap="sq">
              <a:noFill/>
              <a:prstDash val="solid"/>
              <a:miter/>
            </a:ln>
          </p:spPr>
        </p:sp>
      </p:grpSp>
      <p:grpSp>
        <p:nvGrpSpPr>
          <p:cNvPr name="Group 24" id="24"/>
          <p:cNvGrpSpPr/>
          <p:nvPr/>
        </p:nvGrpSpPr>
        <p:grpSpPr>
          <a:xfrm rot="0">
            <a:off x="5914937" y="8787371"/>
            <a:ext cx="126683" cy="706755"/>
            <a:chOff x="0" y="0"/>
            <a:chExt cx="168910" cy="942340"/>
          </a:xfrm>
        </p:grpSpPr>
        <p:sp>
          <p:nvSpPr>
            <p:cNvPr name="Freeform 25" id="25"/>
            <p:cNvSpPr/>
            <p:nvPr/>
          </p:nvSpPr>
          <p:spPr>
            <a:xfrm flipH="false" flipV="false" rot="0">
              <a:off x="21590" y="48260"/>
              <a:ext cx="110490" cy="843280"/>
            </a:xfrm>
            <a:custGeom>
              <a:avLst/>
              <a:gdLst/>
              <a:ahLst/>
              <a:cxnLst/>
              <a:rect r="r" b="b" t="t" l="l"/>
              <a:pathLst>
                <a:path h="843280" w="110490">
                  <a:moveTo>
                    <a:pt x="95250" y="31750"/>
                  </a:moveTo>
                  <a:cubicBezTo>
                    <a:pt x="74930" y="308610"/>
                    <a:pt x="110490" y="746760"/>
                    <a:pt x="80010" y="817880"/>
                  </a:cubicBezTo>
                  <a:cubicBezTo>
                    <a:pt x="73660" y="834390"/>
                    <a:pt x="62230" y="843280"/>
                    <a:pt x="53340" y="843280"/>
                  </a:cubicBezTo>
                  <a:cubicBezTo>
                    <a:pt x="45720" y="842010"/>
                    <a:pt x="29210" y="822960"/>
                    <a:pt x="29210" y="814070"/>
                  </a:cubicBezTo>
                  <a:cubicBezTo>
                    <a:pt x="30480" y="806450"/>
                    <a:pt x="50800" y="791210"/>
                    <a:pt x="59690" y="792480"/>
                  </a:cubicBezTo>
                  <a:cubicBezTo>
                    <a:pt x="67310" y="793750"/>
                    <a:pt x="81280" y="814070"/>
                    <a:pt x="80010" y="822960"/>
                  </a:cubicBezTo>
                  <a:cubicBezTo>
                    <a:pt x="78740" y="830580"/>
                    <a:pt x="64770" y="843280"/>
                    <a:pt x="55880" y="843280"/>
                  </a:cubicBezTo>
                  <a:cubicBezTo>
                    <a:pt x="46990" y="842010"/>
                    <a:pt x="36830" y="834390"/>
                    <a:pt x="29210" y="817880"/>
                  </a:cubicBezTo>
                  <a:cubicBezTo>
                    <a:pt x="0" y="746760"/>
                    <a:pt x="22860" y="311150"/>
                    <a:pt x="30480" y="170180"/>
                  </a:cubicBezTo>
                  <a:cubicBezTo>
                    <a:pt x="34290" y="100330"/>
                    <a:pt x="30480" y="38100"/>
                    <a:pt x="48260" y="15240"/>
                  </a:cubicBezTo>
                  <a:cubicBezTo>
                    <a:pt x="55880" y="5080"/>
                    <a:pt x="71120" y="0"/>
                    <a:pt x="78740" y="2540"/>
                  </a:cubicBezTo>
                  <a:cubicBezTo>
                    <a:pt x="86360" y="5080"/>
                    <a:pt x="95250" y="31750"/>
                    <a:pt x="95250" y="31750"/>
                  </a:cubicBezTo>
                </a:path>
              </a:pathLst>
            </a:custGeom>
            <a:solidFill>
              <a:srgbClr val="0571D3"/>
            </a:solidFill>
            <a:ln cap="sq">
              <a:noFill/>
              <a:prstDash val="solid"/>
              <a:miter/>
            </a:ln>
          </p:spPr>
        </p:sp>
      </p:grpSp>
      <p:grpSp>
        <p:nvGrpSpPr>
          <p:cNvPr name="Group 26" id="26"/>
          <p:cNvGrpSpPr/>
          <p:nvPr/>
        </p:nvGrpSpPr>
        <p:grpSpPr>
          <a:xfrm rot="0">
            <a:off x="11858461" y="6702984"/>
            <a:ext cx="3086100" cy="2652117"/>
            <a:chOff x="0" y="0"/>
            <a:chExt cx="812800" cy="698500"/>
          </a:xfrm>
        </p:grpSpPr>
        <p:sp>
          <p:nvSpPr>
            <p:cNvPr name="Freeform 27" id="27"/>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F7BB97"/>
            </a:solidFill>
          </p:spPr>
        </p:sp>
        <p:sp>
          <p:nvSpPr>
            <p:cNvPr name="TextBox 28" id="28"/>
            <p:cNvSpPr txBox="true"/>
            <p:nvPr/>
          </p:nvSpPr>
          <p:spPr>
            <a:xfrm>
              <a:off x="114300" y="9525"/>
              <a:ext cx="584200" cy="688975"/>
            </a:xfrm>
            <a:prstGeom prst="rect">
              <a:avLst/>
            </a:prstGeom>
          </p:spPr>
          <p:txBody>
            <a:bodyPr anchor="ctr" rtlCol="false" tIns="50800" lIns="50800" bIns="50800" rIns="50800"/>
            <a:lstStyle/>
            <a:p>
              <a:pPr algn="ctr">
                <a:lnSpc>
                  <a:spcPts val="2898"/>
                </a:lnSpc>
              </a:pPr>
            </a:p>
          </p:txBody>
        </p:sp>
      </p:grpSp>
      <p:sp>
        <p:nvSpPr>
          <p:cNvPr name="AutoShape 29" id="29"/>
          <p:cNvSpPr/>
          <p:nvPr/>
        </p:nvSpPr>
        <p:spPr>
          <a:xfrm flipV="true">
            <a:off x="11875155" y="6491778"/>
            <a:ext cx="962367" cy="1751113"/>
          </a:xfrm>
          <a:prstGeom prst="line">
            <a:avLst/>
          </a:prstGeom>
          <a:ln cap="flat" w="38100">
            <a:solidFill>
              <a:srgbClr val="000000"/>
            </a:solidFill>
            <a:prstDash val="solid"/>
            <a:headEnd type="diamond" len="lg" w="lg"/>
            <a:tailEnd type="diamond" len="lg" w="lg"/>
          </a:ln>
        </p:spPr>
      </p:sp>
      <p:sp>
        <p:nvSpPr>
          <p:cNvPr name="AutoShape 30" id="30"/>
          <p:cNvSpPr/>
          <p:nvPr/>
        </p:nvSpPr>
        <p:spPr>
          <a:xfrm>
            <a:off x="11875318" y="7717067"/>
            <a:ext cx="930625" cy="1768187"/>
          </a:xfrm>
          <a:prstGeom prst="line">
            <a:avLst/>
          </a:prstGeom>
          <a:ln cap="flat" w="38100">
            <a:solidFill>
              <a:srgbClr val="000000"/>
            </a:solidFill>
            <a:prstDash val="solid"/>
            <a:headEnd type="diamond" len="lg" w="lg"/>
            <a:tailEnd type="diamond" len="lg" w="lg"/>
          </a:ln>
        </p:spPr>
      </p:sp>
      <p:sp>
        <p:nvSpPr>
          <p:cNvPr name="AutoShape 31" id="31"/>
          <p:cNvSpPr/>
          <p:nvPr/>
        </p:nvSpPr>
        <p:spPr>
          <a:xfrm>
            <a:off x="13997078" y="6500650"/>
            <a:ext cx="930625" cy="1768187"/>
          </a:xfrm>
          <a:prstGeom prst="line">
            <a:avLst/>
          </a:prstGeom>
          <a:ln cap="flat" w="38100">
            <a:solidFill>
              <a:srgbClr val="000000"/>
            </a:solidFill>
            <a:prstDash val="solid"/>
            <a:headEnd type="diamond" len="lg" w="lg"/>
            <a:tailEnd type="diamond" len="lg" w="lg"/>
          </a:ln>
        </p:spPr>
      </p:sp>
      <p:sp>
        <p:nvSpPr>
          <p:cNvPr name="AutoShape 32" id="32"/>
          <p:cNvSpPr/>
          <p:nvPr/>
        </p:nvSpPr>
        <p:spPr>
          <a:xfrm flipV="true">
            <a:off x="14013773" y="7756698"/>
            <a:ext cx="962367" cy="1751113"/>
          </a:xfrm>
          <a:prstGeom prst="line">
            <a:avLst/>
          </a:prstGeom>
          <a:ln cap="flat" w="38100">
            <a:solidFill>
              <a:srgbClr val="000000"/>
            </a:solidFill>
            <a:prstDash val="solid"/>
            <a:headEnd type="diamond" len="lg" w="lg"/>
            <a:tailEnd type="diamond" len="lg" w="lg"/>
          </a:ln>
        </p:spPr>
      </p:sp>
      <p:sp>
        <p:nvSpPr>
          <p:cNvPr name="AutoShape 33" id="33"/>
          <p:cNvSpPr/>
          <p:nvPr/>
        </p:nvSpPr>
        <p:spPr>
          <a:xfrm>
            <a:off x="12552564" y="9318164"/>
            <a:ext cx="1697893" cy="17888"/>
          </a:xfrm>
          <a:prstGeom prst="line">
            <a:avLst/>
          </a:prstGeom>
          <a:ln cap="flat" w="38100">
            <a:solidFill>
              <a:srgbClr val="000000"/>
            </a:solidFill>
            <a:prstDash val="solid"/>
            <a:headEnd type="diamond" len="lg" w="lg"/>
            <a:tailEnd type="diamond" len="lg" w="lg"/>
          </a:ln>
        </p:spPr>
      </p:sp>
      <p:sp>
        <p:nvSpPr>
          <p:cNvPr name="AutoShape 34" id="34"/>
          <p:cNvSpPr/>
          <p:nvPr/>
        </p:nvSpPr>
        <p:spPr>
          <a:xfrm>
            <a:off x="12552363" y="6666047"/>
            <a:ext cx="1697893" cy="17888"/>
          </a:xfrm>
          <a:prstGeom prst="line">
            <a:avLst/>
          </a:prstGeom>
          <a:ln cap="flat" w="38100">
            <a:solidFill>
              <a:srgbClr val="000000"/>
            </a:solidFill>
            <a:prstDash val="solid"/>
            <a:headEnd type="diamond" len="lg" w="lg"/>
            <a:tailEnd type="diamond" len="lg" w="lg"/>
          </a:ln>
        </p:spPr>
      </p:sp>
      <p:grpSp>
        <p:nvGrpSpPr>
          <p:cNvPr name="Group 35" id="35"/>
          <p:cNvGrpSpPr/>
          <p:nvPr/>
        </p:nvGrpSpPr>
        <p:grpSpPr>
          <a:xfrm rot="0">
            <a:off x="7689176" y="7163788"/>
            <a:ext cx="2909649" cy="2158206"/>
            <a:chOff x="0" y="0"/>
            <a:chExt cx="766327" cy="568416"/>
          </a:xfrm>
        </p:grpSpPr>
        <p:sp>
          <p:nvSpPr>
            <p:cNvPr name="Freeform 36" id="36"/>
            <p:cNvSpPr/>
            <p:nvPr/>
          </p:nvSpPr>
          <p:spPr>
            <a:xfrm flipH="false" flipV="false" rot="0">
              <a:off x="0" y="0"/>
              <a:ext cx="766327" cy="568416"/>
            </a:xfrm>
            <a:custGeom>
              <a:avLst/>
              <a:gdLst/>
              <a:ahLst/>
              <a:cxnLst/>
              <a:rect r="r" b="b" t="t" l="l"/>
              <a:pathLst>
                <a:path h="568416" w="766327">
                  <a:moveTo>
                    <a:pt x="0" y="0"/>
                  </a:moveTo>
                  <a:lnTo>
                    <a:pt x="766327" y="0"/>
                  </a:lnTo>
                  <a:lnTo>
                    <a:pt x="766327" y="568416"/>
                  </a:lnTo>
                  <a:lnTo>
                    <a:pt x="0" y="568416"/>
                  </a:lnTo>
                  <a:close/>
                </a:path>
              </a:pathLst>
            </a:custGeom>
            <a:solidFill>
              <a:srgbClr val="F7BB97"/>
            </a:solidFill>
          </p:spPr>
        </p:sp>
        <p:sp>
          <p:nvSpPr>
            <p:cNvPr name="TextBox 37" id="37"/>
            <p:cNvSpPr txBox="true"/>
            <p:nvPr/>
          </p:nvSpPr>
          <p:spPr>
            <a:xfrm>
              <a:off x="0" y="9525"/>
              <a:ext cx="766327" cy="558891"/>
            </a:xfrm>
            <a:prstGeom prst="rect">
              <a:avLst/>
            </a:prstGeom>
          </p:spPr>
          <p:txBody>
            <a:bodyPr anchor="ctr" rtlCol="false" tIns="50800" lIns="50800" bIns="50800" rIns="50800"/>
            <a:lstStyle/>
            <a:p>
              <a:pPr algn="ctr">
                <a:lnSpc>
                  <a:spcPts val="2898"/>
                </a:lnSpc>
              </a:pPr>
            </a:p>
          </p:txBody>
        </p:sp>
      </p:grpSp>
      <p:sp>
        <p:nvSpPr>
          <p:cNvPr name="TextBox 38" id="38"/>
          <p:cNvSpPr txBox="true"/>
          <p:nvPr/>
        </p:nvSpPr>
        <p:spPr>
          <a:xfrm rot="0">
            <a:off x="1417620" y="914400"/>
            <a:ext cx="10097938" cy="1631949"/>
          </a:xfrm>
          <a:prstGeom prst="rect">
            <a:avLst/>
          </a:prstGeom>
        </p:spPr>
        <p:txBody>
          <a:bodyPr anchor="t" rtlCol="false" tIns="0" lIns="0" bIns="0" rIns="0">
            <a:spAutoFit/>
          </a:bodyPr>
          <a:lstStyle/>
          <a:p>
            <a:pPr algn="l" marL="0" indent="0" lvl="0">
              <a:lnSpc>
                <a:spcPts val="13100"/>
              </a:lnSpc>
              <a:spcBef>
                <a:spcPct val="0"/>
              </a:spcBef>
            </a:pPr>
            <a:r>
              <a:rPr lang="en-US" sz="10000">
                <a:solidFill>
                  <a:srgbClr val="404040"/>
                </a:solidFill>
                <a:latin typeface="Hibernate"/>
                <a:ea typeface="Hibernate"/>
                <a:cs typeface="Hibernate"/>
                <a:sym typeface="Hibernate"/>
              </a:rPr>
              <a:t>KUDONTAKEHYKSEN MUOTO</a:t>
            </a:r>
          </a:p>
        </p:txBody>
      </p:sp>
      <p:sp>
        <p:nvSpPr>
          <p:cNvPr name="TextBox 39" id="39"/>
          <p:cNvSpPr txBox="true"/>
          <p:nvPr/>
        </p:nvSpPr>
        <p:spPr>
          <a:xfrm rot="0">
            <a:off x="1417620" y="2691653"/>
            <a:ext cx="15596142" cy="3352800"/>
          </a:xfrm>
          <a:prstGeom prst="rect">
            <a:avLst/>
          </a:prstGeom>
        </p:spPr>
        <p:txBody>
          <a:bodyPr anchor="t" rtlCol="false" tIns="0" lIns="0" bIns="0" rIns="0">
            <a:spAutoFit/>
          </a:bodyPr>
          <a:lstStyle/>
          <a:p>
            <a:pPr algn="l">
              <a:lnSpc>
                <a:spcPts val="4200"/>
              </a:lnSpc>
            </a:pPr>
            <a:r>
              <a:rPr lang="en-US" sz="3000">
                <a:solidFill>
                  <a:srgbClr val="404040"/>
                </a:solidFill>
                <a:latin typeface="Montserrat"/>
                <a:ea typeface="Montserrat"/>
                <a:cs typeface="Montserrat"/>
                <a:sym typeface="Montserrat"/>
              </a:rPr>
              <a:t>Minkä muotoisiin kehyksiin pystysuorat loimilangat saa kiinnitettyä hyvin ja pysymään paikoillaan? </a:t>
            </a:r>
          </a:p>
          <a:p>
            <a:pPr algn="l">
              <a:lnSpc>
                <a:spcPts val="2800"/>
              </a:lnSpc>
            </a:pPr>
          </a:p>
          <a:p>
            <a:pPr algn="l">
              <a:lnSpc>
                <a:spcPts val="4200"/>
              </a:lnSpc>
            </a:pPr>
            <a:r>
              <a:rPr lang="en-US" sz="3000">
                <a:solidFill>
                  <a:srgbClr val="404040"/>
                </a:solidFill>
                <a:latin typeface="Montserrat"/>
                <a:ea typeface="Montserrat"/>
                <a:cs typeface="Montserrat"/>
                <a:sym typeface="Montserrat"/>
              </a:rPr>
              <a:t>Mitä voi käydä, jos esimerkiksi alla olevan muotoiseen tasasivuiseen kolmioon tekee loimen? Vertaa keskellä olevaan nelikulmioon.</a:t>
            </a:r>
          </a:p>
          <a:p>
            <a:pPr algn="l">
              <a:lnSpc>
                <a:spcPts val="2800"/>
              </a:lnSpc>
            </a:pPr>
          </a:p>
          <a:p>
            <a:pPr algn="l">
              <a:lnSpc>
                <a:spcPts val="4200"/>
              </a:lnSpc>
            </a:pPr>
            <a:r>
              <a:rPr lang="en-US" sz="3000">
                <a:solidFill>
                  <a:srgbClr val="404040"/>
                </a:solidFill>
                <a:latin typeface="Montserrat"/>
                <a:ea typeface="Montserrat"/>
                <a:cs typeface="Montserrat"/>
                <a:sym typeface="Montserrat"/>
              </a:rPr>
              <a:t>Entä mitä haasteita kuusikulmion muotoisen kehyksen tekemisessä on?</a:t>
            </a:r>
          </a:p>
        </p:txBody>
      </p:sp>
      <p:sp>
        <p:nvSpPr>
          <p:cNvPr name="AutoShape 40" id="40"/>
          <p:cNvSpPr/>
          <p:nvPr/>
        </p:nvSpPr>
        <p:spPr>
          <a:xfrm flipV="true">
            <a:off x="7955233" y="7118866"/>
            <a:ext cx="0" cy="2199298"/>
          </a:xfrm>
          <a:prstGeom prst="line">
            <a:avLst/>
          </a:prstGeom>
          <a:ln cap="flat" w="38100">
            <a:solidFill>
              <a:srgbClr val="000000"/>
            </a:solidFill>
            <a:prstDash val="solid"/>
            <a:headEnd type="none" len="sm" w="sm"/>
            <a:tailEnd type="none" len="sm" w="sm"/>
          </a:ln>
        </p:spPr>
      </p:sp>
      <p:sp>
        <p:nvSpPr>
          <p:cNvPr name="AutoShape 41" id="41"/>
          <p:cNvSpPr/>
          <p:nvPr/>
        </p:nvSpPr>
        <p:spPr>
          <a:xfrm flipV="true">
            <a:off x="8262027" y="7118866"/>
            <a:ext cx="0" cy="2199298"/>
          </a:xfrm>
          <a:prstGeom prst="line">
            <a:avLst/>
          </a:prstGeom>
          <a:ln cap="flat" w="38100">
            <a:solidFill>
              <a:srgbClr val="000000"/>
            </a:solidFill>
            <a:prstDash val="solid"/>
            <a:headEnd type="none" len="sm" w="sm"/>
            <a:tailEnd type="none" len="sm" w="sm"/>
          </a:ln>
        </p:spPr>
      </p:sp>
      <p:sp>
        <p:nvSpPr>
          <p:cNvPr name="AutoShape 42" id="42"/>
          <p:cNvSpPr/>
          <p:nvPr/>
        </p:nvSpPr>
        <p:spPr>
          <a:xfrm flipV="true">
            <a:off x="8568821" y="7143242"/>
            <a:ext cx="0" cy="2199298"/>
          </a:xfrm>
          <a:prstGeom prst="line">
            <a:avLst/>
          </a:prstGeom>
          <a:ln cap="flat" w="38100">
            <a:solidFill>
              <a:srgbClr val="000000"/>
            </a:solidFill>
            <a:prstDash val="solid"/>
            <a:headEnd type="none" len="sm" w="sm"/>
            <a:tailEnd type="none" len="sm" w="sm"/>
          </a:ln>
        </p:spPr>
      </p:sp>
      <p:sp>
        <p:nvSpPr>
          <p:cNvPr name="AutoShape 43" id="43"/>
          <p:cNvSpPr/>
          <p:nvPr/>
        </p:nvSpPr>
        <p:spPr>
          <a:xfrm flipV="true">
            <a:off x="8829297" y="7122696"/>
            <a:ext cx="0" cy="2199298"/>
          </a:xfrm>
          <a:prstGeom prst="line">
            <a:avLst/>
          </a:prstGeom>
          <a:ln cap="flat" w="38100">
            <a:solidFill>
              <a:srgbClr val="000000"/>
            </a:solidFill>
            <a:prstDash val="solid"/>
            <a:headEnd type="none" len="sm" w="sm"/>
            <a:tailEnd type="none" len="sm" w="sm"/>
          </a:ln>
        </p:spPr>
      </p:sp>
      <p:sp>
        <p:nvSpPr>
          <p:cNvPr name="AutoShape 44" id="44"/>
          <p:cNvSpPr/>
          <p:nvPr/>
        </p:nvSpPr>
        <p:spPr>
          <a:xfrm flipV="true">
            <a:off x="9124950" y="7143242"/>
            <a:ext cx="0" cy="2199298"/>
          </a:xfrm>
          <a:prstGeom prst="line">
            <a:avLst/>
          </a:prstGeom>
          <a:ln cap="flat" w="38100">
            <a:solidFill>
              <a:srgbClr val="000000"/>
            </a:solidFill>
            <a:prstDash val="solid"/>
            <a:headEnd type="none" len="sm" w="sm"/>
            <a:tailEnd type="none" len="sm" w="sm"/>
          </a:ln>
        </p:spPr>
      </p:sp>
      <p:sp>
        <p:nvSpPr>
          <p:cNvPr name="AutoShape 45" id="45"/>
          <p:cNvSpPr/>
          <p:nvPr/>
        </p:nvSpPr>
        <p:spPr>
          <a:xfrm flipV="true">
            <a:off x="9350195" y="7143242"/>
            <a:ext cx="0" cy="2199298"/>
          </a:xfrm>
          <a:prstGeom prst="line">
            <a:avLst/>
          </a:prstGeom>
          <a:ln cap="flat" w="38100">
            <a:solidFill>
              <a:srgbClr val="000000"/>
            </a:solidFill>
            <a:prstDash val="solid"/>
            <a:headEnd type="none" len="sm" w="sm"/>
            <a:tailEnd type="none" len="sm" w="sm"/>
          </a:ln>
        </p:spPr>
      </p:sp>
      <p:sp>
        <p:nvSpPr>
          <p:cNvPr name="AutoShape 46" id="46"/>
          <p:cNvSpPr/>
          <p:nvPr/>
        </p:nvSpPr>
        <p:spPr>
          <a:xfrm flipV="true">
            <a:off x="9610725" y="7152417"/>
            <a:ext cx="0" cy="2199298"/>
          </a:xfrm>
          <a:prstGeom prst="line">
            <a:avLst/>
          </a:prstGeom>
          <a:ln cap="flat" w="38100">
            <a:solidFill>
              <a:srgbClr val="000000"/>
            </a:solidFill>
            <a:prstDash val="solid"/>
            <a:headEnd type="none" len="sm" w="sm"/>
            <a:tailEnd type="none" len="sm" w="sm"/>
          </a:ln>
        </p:spPr>
      </p:sp>
      <p:sp>
        <p:nvSpPr>
          <p:cNvPr name="AutoShape 47" id="47"/>
          <p:cNvSpPr/>
          <p:nvPr/>
        </p:nvSpPr>
        <p:spPr>
          <a:xfrm flipV="true">
            <a:off x="9886640" y="7136754"/>
            <a:ext cx="0" cy="2199298"/>
          </a:xfrm>
          <a:prstGeom prst="line">
            <a:avLst/>
          </a:prstGeom>
          <a:ln cap="flat" w="38100">
            <a:solidFill>
              <a:srgbClr val="000000"/>
            </a:solidFill>
            <a:prstDash val="solid"/>
            <a:headEnd type="none" len="sm" w="sm"/>
            <a:tailEnd type="none" len="sm" w="sm"/>
          </a:ln>
        </p:spPr>
      </p:sp>
      <p:sp>
        <p:nvSpPr>
          <p:cNvPr name="AutoShape 48" id="48"/>
          <p:cNvSpPr/>
          <p:nvPr/>
        </p:nvSpPr>
        <p:spPr>
          <a:xfrm flipV="true">
            <a:off x="10131677" y="7118866"/>
            <a:ext cx="0" cy="2199298"/>
          </a:xfrm>
          <a:prstGeom prst="line">
            <a:avLst/>
          </a:prstGeom>
          <a:ln cap="flat" w="38100">
            <a:solidFill>
              <a:srgbClr val="000000"/>
            </a:solidFill>
            <a:prstDash val="solid"/>
            <a:headEnd type="none" len="sm" w="sm"/>
            <a:tailEnd type="none" len="sm" w="sm"/>
          </a:ln>
        </p:spPr>
      </p:sp>
      <p:sp>
        <p:nvSpPr>
          <p:cNvPr name="AutoShape 49" id="49"/>
          <p:cNvSpPr/>
          <p:nvPr/>
        </p:nvSpPr>
        <p:spPr>
          <a:xfrm flipV="true">
            <a:off x="10361274" y="7102150"/>
            <a:ext cx="0" cy="2199298"/>
          </a:xfrm>
          <a:prstGeom prst="line">
            <a:avLst/>
          </a:prstGeom>
          <a:ln cap="flat" w="38100">
            <a:solidFill>
              <a:srgbClr val="000000"/>
            </a:solidFill>
            <a:prstDash val="solid"/>
            <a:headEnd type="none" len="sm" w="sm"/>
            <a:tailEnd type="none" len="sm" w="sm"/>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2191584" y="3718580"/>
            <a:ext cx="5067716" cy="4313893"/>
          </a:xfrm>
          <a:custGeom>
            <a:avLst/>
            <a:gdLst/>
            <a:ahLst/>
            <a:cxnLst/>
            <a:rect r="r" b="b" t="t" l="l"/>
            <a:pathLst>
              <a:path h="4313893" w="5067716">
                <a:moveTo>
                  <a:pt x="0" y="0"/>
                </a:moveTo>
                <a:lnTo>
                  <a:pt x="5067716" y="0"/>
                </a:lnTo>
                <a:lnTo>
                  <a:pt x="5067716" y="4313893"/>
                </a:lnTo>
                <a:lnTo>
                  <a:pt x="0" y="4313893"/>
                </a:lnTo>
                <a:lnTo>
                  <a:pt x="0" y="0"/>
                </a:lnTo>
                <a:close/>
              </a:path>
            </a:pathLst>
          </a:custGeom>
          <a:blipFill>
            <a:blip r:embed="rId3"/>
            <a:stretch>
              <a:fillRect l="0" t="0" r="0" b="0"/>
            </a:stretch>
          </a:blipFill>
        </p:spPr>
      </p:sp>
      <p:sp>
        <p:nvSpPr>
          <p:cNvPr name="TextBox 4" id="4"/>
          <p:cNvSpPr txBox="true"/>
          <p:nvPr/>
        </p:nvSpPr>
        <p:spPr>
          <a:xfrm rot="0">
            <a:off x="1224397" y="853314"/>
            <a:ext cx="16823589" cy="1631949"/>
          </a:xfrm>
          <a:prstGeom prst="rect">
            <a:avLst/>
          </a:prstGeom>
        </p:spPr>
        <p:txBody>
          <a:bodyPr anchor="t" rtlCol="false" tIns="0" lIns="0" bIns="0" rIns="0">
            <a:spAutoFit/>
          </a:bodyPr>
          <a:lstStyle/>
          <a:p>
            <a:pPr algn="l" marL="0" indent="0" lvl="0">
              <a:lnSpc>
                <a:spcPts val="13100"/>
              </a:lnSpc>
              <a:spcBef>
                <a:spcPct val="0"/>
              </a:spcBef>
            </a:pPr>
            <a:r>
              <a:rPr lang="en-US" sz="10000">
                <a:solidFill>
                  <a:srgbClr val="404040"/>
                </a:solidFill>
                <a:latin typeface="Hibernate"/>
                <a:ea typeface="Hibernate"/>
                <a:cs typeface="Hibernate"/>
                <a:sym typeface="Hibernate"/>
              </a:rPr>
              <a:t>TEHTÄVÄ: SUUNNITTELE KEHYKSEN KOKO JA MUOTO</a:t>
            </a:r>
          </a:p>
        </p:txBody>
      </p:sp>
      <p:sp>
        <p:nvSpPr>
          <p:cNvPr name="TextBox 5" id="5"/>
          <p:cNvSpPr txBox="true"/>
          <p:nvPr/>
        </p:nvSpPr>
        <p:spPr>
          <a:xfrm rot="0">
            <a:off x="1224397" y="2656076"/>
            <a:ext cx="10297774" cy="6915150"/>
          </a:xfrm>
          <a:prstGeom prst="rect">
            <a:avLst/>
          </a:prstGeom>
        </p:spPr>
        <p:txBody>
          <a:bodyPr anchor="t" rtlCol="false" tIns="0" lIns="0" bIns="0" rIns="0">
            <a:spAutoFit/>
          </a:bodyPr>
          <a:lstStyle/>
          <a:p>
            <a:pPr algn="l">
              <a:lnSpc>
                <a:spcPts val="4200"/>
              </a:lnSpc>
            </a:pPr>
            <a:r>
              <a:rPr lang="en-US" sz="3000" b="true">
                <a:solidFill>
                  <a:srgbClr val="404040"/>
                </a:solidFill>
                <a:latin typeface="Montserrat Medium"/>
                <a:ea typeface="Montserrat Medium"/>
                <a:cs typeface="Montserrat Medium"/>
                <a:sym typeface="Montserrat Medium"/>
              </a:rPr>
              <a:t>1. Mieti edellisten esimerkkien ja keskustelujen pohjalta, </a:t>
            </a:r>
            <a:r>
              <a:rPr lang="en-US" sz="3000" b="true">
                <a:solidFill>
                  <a:srgbClr val="404040"/>
                </a:solidFill>
                <a:latin typeface="Montserrat Bold"/>
                <a:ea typeface="Montserrat Bold"/>
                <a:cs typeface="Montserrat Bold"/>
                <a:sym typeface="Montserrat Bold"/>
              </a:rPr>
              <a:t>mikä muoto olisi hyvä sinun kudontakehykseen</a:t>
            </a:r>
            <a:r>
              <a:rPr lang="en-US" sz="3000" b="true">
                <a:solidFill>
                  <a:srgbClr val="404040"/>
                </a:solidFill>
                <a:latin typeface="Montserrat Medium"/>
                <a:ea typeface="Montserrat Medium"/>
                <a:cs typeface="Montserrat Medium"/>
                <a:sym typeface="Montserrat Medium"/>
              </a:rPr>
              <a:t>.</a:t>
            </a:r>
          </a:p>
          <a:p>
            <a:pPr algn="l">
              <a:lnSpc>
                <a:spcPts val="4200"/>
              </a:lnSpc>
            </a:pPr>
          </a:p>
          <a:p>
            <a:pPr algn="l">
              <a:lnSpc>
                <a:spcPts val="4200"/>
              </a:lnSpc>
            </a:pPr>
            <a:r>
              <a:rPr lang="en-US" sz="3000" b="true">
                <a:solidFill>
                  <a:srgbClr val="404040"/>
                </a:solidFill>
                <a:latin typeface="Montserrat Medium"/>
                <a:ea typeface="Montserrat Medium"/>
                <a:cs typeface="Montserrat Medium"/>
                <a:sym typeface="Montserrat Medium"/>
              </a:rPr>
              <a:t>2. </a:t>
            </a:r>
            <a:r>
              <a:rPr lang="en-US" sz="3000" b="true">
                <a:solidFill>
                  <a:srgbClr val="404040"/>
                </a:solidFill>
                <a:latin typeface="Montserrat Bold"/>
                <a:ea typeface="Montserrat Bold"/>
                <a:cs typeface="Montserrat Bold"/>
                <a:sym typeface="Montserrat Bold"/>
              </a:rPr>
              <a:t>Suunnittele kehyksen tarkat mitat</a:t>
            </a:r>
            <a:r>
              <a:rPr lang="en-US" sz="3000" b="true">
                <a:solidFill>
                  <a:srgbClr val="404040"/>
                </a:solidFill>
                <a:latin typeface="Montserrat Medium"/>
                <a:ea typeface="Montserrat Medium"/>
                <a:cs typeface="Montserrat Medium"/>
                <a:sym typeface="Montserrat Medium"/>
              </a:rPr>
              <a:t>, mikä on kehyksen korkeus ja mikä leveys? Suunnittele niin, että kehys ei ole kooltaan A4 paperia isompi. </a:t>
            </a:r>
            <a:r>
              <a:rPr lang="en-US" sz="3000" b="true">
                <a:solidFill>
                  <a:srgbClr val="404040"/>
                </a:solidFill>
                <a:latin typeface="Montserrat Bold"/>
                <a:ea typeface="Montserrat Bold"/>
                <a:cs typeface="Montserrat Bold"/>
                <a:sym typeface="Montserrat Bold"/>
              </a:rPr>
              <a:t>Piirrä suunnitelma paperille</a:t>
            </a:r>
            <a:r>
              <a:rPr lang="en-US" sz="3000" b="true">
                <a:solidFill>
                  <a:srgbClr val="404040"/>
                </a:solidFill>
                <a:latin typeface="Montserrat Medium"/>
                <a:ea typeface="Montserrat Medium"/>
                <a:cs typeface="Montserrat Medium"/>
                <a:sym typeface="Montserrat Medium"/>
              </a:rPr>
              <a:t>.</a:t>
            </a:r>
          </a:p>
          <a:p>
            <a:pPr algn="l">
              <a:lnSpc>
                <a:spcPts val="4200"/>
              </a:lnSpc>
            </a:pPr>
          </a:p>
          <a:p>
            <a:pPr algn="l">
              <a:lnSpc>
                <a:spcPts val="4200"/>
              </a:lnSpc>
              <a:spcBef>
                <a:spcPct val="0"/>
              </a:spcBef>
            </a:pPr>
            <a:r>
              <a:rPr lang="en-US" b="true" sz="3000">
                <a:solidFill>
                  <a:srgbClr val="404040"/>
                </a:solidFill>
                <a:latin typeface="Montserrat Medium"/>
                <a:ea typeface="Montserrat Medium"/>
                <a:cs typeface="Montserrat Medium"/>
                <a:sym typeface="Montserrat Medium"/>
              </a:rPr>
              <a:t>3. </a:t>
            </a:r>
            <a:r>
              <a:rPr lang="en-US" b="true" sz="3000">
                <a:solidFill>
                  <a:srgbClr val="404040"/>
                </a:solidFill>
                <a:latin typeface="Montserrat Bold"/>
                <a:ea typeface="Montserrat Bold"/>
                <a:cs typeface="Montserrat Bold"/>
                <a:sym typeface="Montserrat Bold"/>
              </a:rPr>
              <a:t>Montako keppiä tarvitset ja minkä pituisia niiden pitää olla? </a:t>
            </a:r>
            <a:r>
              <a:rPr lang="en-US" b="true" sz="3000">
                <a:solidFill>
                  <a:srgbClr val="404040"/>
                </a:solidFill>
                <a:latin typeface="Montserrat Medium"/>
                <a:ea typeface="Montserrat Medium"/>
                <a:cs typeface="Montserrat Medium"/>
                <a:sym typeface="Montserrat Medium"/>
              </a:rPr>
              <a:t>Huomioi, että keppeihin tarvitsee kumpaankin päähän muutaman sentin ylimääräistä, jotta kepit saa sidottua toisiinsa kiinni.</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grpSp>
        <p:nvGrpSpPr>
          <p:cNvPr name="Group 3" id="3"/>
          <p:cNvGrpSpPr/>
          <p:nvPr/>
        </p:nvGrpSpPr>
        <p:grpSpPr>
          <a:xfrm rot="0">
            <a:off x="10836519" y="2770409"/>
            <a:ext cx="6897004" cy="6896218"/>
            <a:chOff x="0" y="0"/>
            <a:chExt cx="6350013" cy="6349289"/>
          </a:xfrm>
        </p:grpSpPr>
        <p:sp>
          <p:nvSpPr>
            <p:cNvPr name="Freeform 4" id="4"/>
            <p:cNvSpPr/>
            <p:nvPr/>
          </p:nvSpPr>
          <p:spPr>
            <a:xfrm flipH="false" flipV="false" rot="0">
              <a:off x="-95250" y="-95136"/>
              <a:ext cx="6540526" cy="6539573"/>
            </a:xfrm>
            <a:custGeom>
              <a:avLst/>
              <a:gdLst/>
              <a:ahLst/>
              <a:cxnLst/>
              <a:rect r="r" b="b" t="t" l="l"/>
              <a:pathLst>
                <a:path h="6539573" w="6540526">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3"/>
              <a:stretch>
                <a:fillRect l="-26914" t="0" r="-26914" b="0"/>
              </a:stretch>
            </a:blipFill>
          </p:spPr>
        </p:sp>
      </p:grpSp>
      <p:sp>
        <p:nvSpPr>
          <p:cNvPr name="TextBox 5" id="5"/>
          <p:cNvSpPr txBox="true"/>
          <p:nvPr/>
        </p:nvSpPr>
        <p:spPr>
          <a:xfrm rot="0">
            <a:off x="1586146" y="687251"/>
            <a:ext cx="15115709" cy="1428750"/>
          </a:xfrm>
          <a:prstGeom prst="rect">
            <a:avLst/>
          </a:prstGeom>
        </p:spPr>
        <p:txBody>
          <a:bodyPr anchor="t" rtlCol="false" tIns="0" lIns="0" bIns="0" rIns="0">
            <a:spAutoFit/>
          </a:bodyPr>
          <a:lstStyle/>
          <a:p>
            <a:pPr algn="l" marL="0" indent="0" lvl="0">
              <a:lnSpc>
                <a:spcPts val="11099"/>
              </a:lnSpc>
            </a:pPr>
            <a:r>
              <a:rPr lang="en-US" sz="9999">
                <a:solidFill>
                  <a:srgbClr val="404040"/>
                </a:solidFill>
                <a:latin typeface="Hibernate"/>
                <a:ea typeface="Hibernate"/>
                <a:cs typeface="Hibernate"/>
                <a:sym typeface="Hibernate"/>
              </a:rPr>
              <a:t>LUONTORETKI - KUINKA TOIMIA LUONNOSSA?</a:t>
            </a:r>
          </a:p>
        </p:txBody>
      </p:sp>
      <p:sp>
        <p:nvSpPr>
          <p:cNvPr name="TextBox 6" id="6"/>
          <p:cNvSpPr txBox="true"/>
          <p:nvPr/>
        </p:nvSpPr>
        <p:spPr>
          <a:xfrm rot="0">
            <a:off x="1028700" y="2713259"/>
            <a:ext cx="10063170" cy="6296871"/>
          </a:xfrm>
          <a:prstGeom prst="rect">
            <a:avLst/>
          </a:prstGeom>
        </p:spPr>
        <p:txBody>
          <a:bodyPr anchor="t" rtlCol="false" tIns="0" lIns="0" bIns="0" rIns="0">
            <a:spAutoFit/>
          </a:bodyPr>
          <a:lstStyle/>
          <a:p>
            <a:pPr algn="l">
              <a:lnSpc>
                <a:spcPts val="4538"/>
              </a:lnSpc>
            </a:pPr>
            <a:r>
              <a:rPr lang="en-US" sz="3241" b="true">
                <a:solidFill>
                  <a:srgbClr val="404040"/>
                </a:solidFill>
                <a:latin typeface="Montserrat Medium"/>
                <a:ea typeface="Montserrat Medium"/>
                <a:cs typeface="Montserrat Medium"/>
                <a:sym typeface="Montserrat Medium"/>
              </a:rPr>
              <a:t>Onko luonnossa paikkoja, joihin ei saa mennä ilman lupaa?</a:t>
            </a:r>
          </a:p>
          <a:p>
            <a:pPr algn="l">
              <a:lnSpc>
                <a:spcPts val="4538"/>
              </a:lnSpc>
            </a:pPr>
          </a:p>
          <a:p>
            <a:pPr algn="l">
              <a:lnSpc>
                <a:spcPts val="4538"/>
              </a:lnSpc>
            </a:pPr>
            <a:r>
              <a:rPr lang="en-US" sz="3241" b="true">
                <a:solidFill>
                  <a:srgbClr val="404040"/>
                </a:solidFill>
                <a:latin typeface="Montserrat Medium"/>
                <a:ea typeface="Montserrat Medium"/>
                <a:cs typeface="Montserrat Medium"/>
                <a:sym typeface="Montserrat Medium"/>
              </a:rPr>
              <a:t>Saako puita ja kasveja koskea</a:t>
            </a:r>
            <a:r>
              <a:rPr lang="en-US" sz="3241" b="true">
                <a:solidFill>
                  <a:srgbClr val="404040"/>
                </a:solidFill>
                <a:latin typeface="Montserrat Medium"/>
                <a:ea typeface="Montserrat Medium"/>
                <a:cs typeface="Montserrat Medium"/>
                <a:sym typeface="Montserrat Medium"/>
              </a:rPr>
              <a:t>?</a:t>
            </a:r>
          </a:p>
          <a:p>
            <a:pPr algn="l">
              <a:lnSpc>
                <a:spcPts val="4538"/>
              </a:lnSpc>
            </a:pPr>
          </a:p>
          <a:p>
            <a:pPr algn="l">
              <a:lnSpc>
                <a:spcPts val="4538"/>
              </a:lnSpc>
            </a:pPr>
            <a:r>
              <a:rPr lang="en-US" sz="3241" b="true">
                <a:solidFill>
                  <a:srgbClr val="404040"/>
                </a:solidFill>
                <a:latin typeface="Montserrat Medium"/>
                <a:ea typeface="Montserrat Medium"/>
                <a:cs typeface="Montserrat Medium"/>
                <a:sym typeface="Montserrat Medium"/>
              </a:rPr>
              <a:t>Saako kukkia ja kasvien lehtiä kerätä?</a:t>
            </a:r>
          </a:p>
          <a:p>
            <a:pPr algn="l">
              <a:lnSpc>
                <a:spcPts val="4538"/>
              </a:lnSpc>
            </a:pPr>
          </a:p>
          <a:p>
            <a:pPr algn="l">
              <a:lnSpc>
                <a:spcPts val="4538"/>
              </a:lnSpc>
            </a:pPr>
            <a:r>
              <a:rPr lang="en-US" sz="3241" b="true">
                <a:solidFill>
                  <a:srgbClr val="404040"/>
                </a:solidFill>
                <a:latin typeface="Montserrat Medium"/>
                <a:ea typeface="Montserrat Medium"/>
                <a:cs typeface="Montserrat Medium"/>
                <a:sym typeface="Montserrat Medium"/>
              </a:rPr>
              <a:t>Voiko oksia katkaista elävistä puista? Entä kerätä maahan pudonneina?</a:t>
            </a:r>
          </a:p>
          <a:p>
            <a:pPr algn="l">
              <a:lnSpc>
                <a:spcPts val="4538"/>
              </a:lnSpc>
            </a:pPr>
          </a:p>
          <a:p>
            <a:pPr algn="l" marL="0" indent="0" lvl="0">
              <a:lnSpc>
                <a:spcPts val="4818"/>
              </a:lnSpc>
              <a:spcBef>
                <a:spcPct val="0"/>
              </a:spcBef>
            </a:pPr>
            <a:r>
              <a:rPr lang="en-US" b="true" sz="3441">
                <a:solidFill>
                  <a:srgbClr val="404040"/>
                </a:solidFill>
                <a:latin typeface="Montserrat Medium"/>
                <a:ea typeface="Montserrat Medium"/>
                <a:cs typeface="Montserrat Medium"/>
                <a:sym typeface="Montserrat Medium"/>
              </a:rPr>
              <a:t>Saako kuka vain kerätä marjoja ja sieniä?</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grpSp>
        <p:nvGrpSpPr>
          <p:cNvPr name="Group 3" id="3"/>
          <p:cNvGrpSpPr/>
          <p:nvPr/>
        </p:nvGrpSpPr>
        <p:grpSpPr>
          <a:xfrm rot="0">
            <a:off x="12246091" y="-1728811"/>
            <a:ext cx="7411884" cy="7411039"/>
            <a:chOff x="0" y="0"/>
            <a:chExt cx="6350013" cy="6349289"/>
          </a:xfrm>
        </p:grpSpPr>
        <p:sp>
          <p:nvSpPr>
            <p:cNvPr name="Freeform 4" id="4"/>
            <p:cNvSpPr/>
            <p:nvPr/>
          </p:nvSpPr>
          <p:spPr>
            <a:xfrm flipH="false" flipV="false" rot="0">
              <a:off x="-95250" y="-95136"/>
              <a:ext cx="6540526" cy="6539573"/>
            </a:xfrm>
            <a:custGeom>
              <a:avLst/>
              <a:gdLst/>
              <a:ahLst/>
              <a:cxnLst/>
              <a:rect r="r" b="b" t="t" l="l"/>
              <a:pathLst>
                <a:path h="6539573" w="6540526">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3"/>
              <a:stretch>
                <a:fillRect l="-26914" t="0" r="-26914" b="0"/>
              </a:stretch>
            </a:blipFill>
          </p:spPr>
        </p:sp>
      </p:grpSp>
      <p:sp>
        <p:nvSpPr>
          <p:cNvPr name="TextBox 5" id="5"/>
          <p:cNvSpPr txBox="true"/>
          <p:nvPr/>
        </p:nvSpPr>
        <p:spPr>
          <a:xfrm rot="0">
            <a:off x="2143591" y="311937"/>
            <a:ext cx="9143716" cy="1448942"/>
          </a:xfrm>
          <a:prstGeom prst="rect">
            <a:avLst/>
          </a:prstGeom>
        </p:spPr>
        <p:txBody>
          <a:bodyPr anchor="t" rtlCol="false" tIns="0" lIns="0" bIns="0" rIns="0">
            <a:spAutoFit/>
          </a:bodyPr>
          <a:lstStyle/>
          <a:p>
            <a:pPr algn="l" marL="0" indent="0" lvl="0">
              <a:lnSpc>
                <a:spcPts val="11210"/>
              </a:lnSpc>
            </a:pPr>
            <a:r>
              <a:rPr lang="en-US" sz="10099">
                <a:solidFill>
                  <a:srgbClr val="404040"/>
                </a:solidFill>
                <a:latin typeface="Hibernate"/>
                <a:ea typeface="Hibernate"/>
                <a:cs typeface="Hibernate"/>
                <a:sym typeface="Hibernate"/>
              </a:rPr>
              <a:t>OHJEET LUONTORETKELLE</a:t>
            </a:r>
          </a:p>
        </p:txBody>
      </p:sp>
      <p:sp>
        <p:nvSpPr>
          <p:cNvPr name="TextBox 6" id="6"/>
          <p:cNvSpPr txBox="true"/>
          <p:nvPr/>
        </p:nvSpPr>
        <p:spPr>
          <a:xfrm rot="0">
            <a:off x="1028700" y="1703729"/>
            <a:ext cx="11590676" cy="2536618"/>
          </a:xfrm>
          <a:prstGeom prst="rect">
            <a:avLst/>
          </a:prstGeom>
        </p:spPr>
        <p:txBody>
          <a:bodyPr anchor="t" rtlCol="false" tIns="0" lIns="0" bIns="0" rIns="0">
            <a:spAutoFit/>
          </a:bodyPr>
          <a:lstStyle/>
          <a:p>
            <a:pPr algn="l">
              <a:lnSpc>
                <a:spcPts val="4561"/>
              </a:lnSpc>
            </a:pPr>
            <a:r>
              <a:rPr lang="en-US" sz="3258" b="true">
                <a:solidFill>
                  <a:srgbClr val="404040"/>
                </a:solidFill>
                <a:latin typeface="Montserrat Bold"/>
                <a:ea typeface="Montserrat Bold"/>
                <a:cs typeface="Montserrat Bold"/>
                <a:sym typeface="Montserrat Bold"/>
              </a:rPr>
              <a:t>1. </a:t>
            </a:r>
            <a:r>
              <a:rPr lang="en-US" sz="3258" b="true">
                <a:solidFill>
                  <a:srgbClr val="404040"/>
                </a:solidFill>
                <a:latin typeface="Montserrat Medium"/>
                <a:ea typeface="Montserrat Medium"/>
                <a:cs typeface="Montserrat Medium"/>
                <a:sym typeface="Montserrat Medium"/>
              </a:rPr>
              <a:t> Aluksi </a:t>
            </a:r>
            <a:r>
              <a:rPr lang="en-US" sz="3258" b="true">
                <a:solidFill>
                  <a:srgbClr val="404040"/>
                </a:solidFill>
                <a:latin typeface="Montserrat Bold"/>
                <a:ea typeface="Montserrat Bold"/>
                <a:cs typeface="Montserrat Bold"/>
                <a:sym typeface="Montserrat Bold"/>
              </a:rPr>
              <a:t>havainnoidaan ympäristöä opettajan ohjeiden mukaan</a:t>
            </a:r>
            <a:r>
              <a:rPr lang="en-US" sz="3258" b="true">
                <a:solidFill>
                  <a:srgbClr val="404040"/>
                </a:solidFill>
                <a:latin typeface="Montserrat Medium"/>
                <a:ea typeface="Montserrat Medium"/>
                <a:cs typeface="Montserrat Medium"/>
                <a:sym typeface="Montserrat Medium"/>
              </a:rPr>
              <a:t> eri aistein</a:t>
            </a:r>
          </a:p>
          <a:p>
            <a:pPr algn="l">
              <a:lnSpc>
                <a:spcPts val="2181"/>
              </a:lnSpc>
            </a:pPr>
          </a:p>
          <a:p>
            <a:pPr algn="l">
              <a:lnSpc>
                <a:spcPts val="4561"/>
              </a:lnSpc>
              <a:spcBef>
                <a:spcPct val="0"/>
              </a:spcBef>
            </a:pPr>
            <a:r>
              <a:rPr lang="en-US" b="true" sz="3258">
                <a:solidFill>
                  <a:srgbClr val="404040"/>
                </a:solidFill>
                <a:latin typeface="Montserrat Bold"/>
                <a:ea typeface="Montserrat Bold"/>
                <a:cs typeface="Montserrat Bold"/>
                <a:sym typeface="Montserrat Bold"/>
              </a:rPr>
              <a:t>2.</a:t>
            </a:r>
            <a:r>
              <a:rPr lang="en-US" b="true" sz="3258">
                <a:solidFill>
                  <a:srgbClr val="404040"/>
                </a:solidFill>
                <a:latin typeface="Montserrat Medium"/>
                <a:ea typeface="Montserrat Medium"/>
                <a:cs typeface="Montserrat Medium"/>
                <a:sym typeface="Montserrat Medium"/>
              </a:rPr>
              <a:t> </a:t>
            </a:r>
            <a:r>
              <a:rPr lang="en-US" b="true" sz="3258">
                <a:solidFill>
                  <a:srgbClr val="404040"/>
                </a:solidFill>
                <a:latin typeface="Montserrat Bold"/>
                <a:ea typeface="Montserrat Bold"/>
                <a:cs typeface="Montserrat Bold"/>
                <a:sym typeface="Montserrat Bold"/>
              </a:rPr>
              <a:t>Y</a:t>
            </a:r>
            <a:r>
              <a:rPr lang="en-US" b="true" sz="3258">
                <a:solidFill>
                  <a:srgbClr val="404040"/>
                </a:solidFill>
                <a:latin typeface="Montserrat Bold"/>
                <a:ea typeface="Montserrat Bold"/>
                <a:cs typeface="Montserrat Bold"/>
                <a:sym typeface="Montserrat Bold"/>
              </a:rPr>
              <a:t>mpäristöstä etsitään erilaisia geometrisia muotoja</a:t>
            </a:r>
            <a:r>
              <a:rPr lang="en-US" b="true" sz="3258">
                <a:solidFill>
                  <a:srgbClr val="404040"/>
                </a:solidFill>
                <a:latin typeface="Montserrat Medium"/>
                <a:ea typeface="Montserrat Medium"/>
                <a:cs typeface="Montserrat Medium"/>
                <a:sym typeface="Montserrat Medium"/>
              </a:rPr>
              <a:t> ja logaritmista spiraalia.</a:t>
            </a:r>
          </a:p>
        </p:txBody>
      </p:sp>
      <p:sp>
        <p:nvSpPr>
          <p:cNvPr name="TextBox 7" id="7"/>
          <p:cNvSpPr txBox="true"/>
          <p:nvPr/>
        </p:nvSpPr>
        <p:spPr>
          <a:xfrm rot="0">
            <a:off x="1028700" y="4523457"/>
            <a:ext cx="12101439" cy="2260393"/>
          </a:xfrm>
          <a:prstGeom prst="rect">
            <a:avLst/>
          </a:prstGeom>
        </p:spPr>
        <p:txBody>
          <a:bodyPr anchor="t" rtlCol="false" tIns="0" lIns="0" bIns="0" rIns="0">
            <a:spAutoFit/>
          </a:bodyPr>
          <a:lstStyle/>
          <a:p>
            <a:pPr algn="l">
              <a:lnSpc>
                <a:spcPts val="4561"/>
              </a:lnSpc>
              <a:spcBef>
                <a:spcPct val="0"/>
              </a:spcBef>
            </a:pPr>
            <a:r>
              <a:rPr lang="en-US" b="true" sz="3258">
                <a:solidFill>
                  <a:srgbClr val="404040"/>
                </a:solidFill>
                <a:latin typeface="Montserrat Bold"/>
                <a:ea typeface="Montserrat Bold"/>
                <a:cs typeface="Montserrat Bold"/>
                <a:sym typeface="Montserrat Bold"/>
              </a:rPr>
              <a:t>3. Tunnistetaan digitaalisesti kasveja</a:t>
            </a:r>
            <a:r>
              <a:rPr lang="en-US" b="true" sz="3258">
                <a:solidFill>
                  <a:srgbClr val="404040"/>
                </a:solidFill>
                <a:latin typeface="Montserrat Medium"/>
                <a:ea typeface="Montserrat Medium"/>
                <a:cs typeface="Montserrat Medium"/>
                <a:sym typeface="Montserrat Medium"/>
              </a:rPr>
              <a:t> (väh. 3 eri kasvia), joista materiaalia kerätään, esimerkiksi Google Lens:n avulla. Ota kasveista hyvät kuvat. Kasvien tunnistuksen voi tehdä luonnossa tai kuvien avulla luokassa.</a:t>
            </a:r>
          </a:p>
        </p:txBody>
      </p:sp>
      <p:sp>
        <p:nvSpPr>
          <p:cNvPr name="TextBox 8" id="8"/>
          <p:cNvSpPr txBox="true"/>
          <p:nvPr/>
        </p:nvSpPr>
        <p:spPr>
          <a:xfrm rot="0">
            <a:off x="1028700" y="6451674"/>
            <a:ext cx="16230600" cy="3250993"/>
          </a:xfrm>
          <a:prstGeom prst="rect">
            <a:avLst/>
          </a:prstGeom>
        </p:spPr>
        <p:txBody>
          <a:bodyPr anchor="t" rtlCol="false" tIns="0" lIns="0" bIns="0" rIns="0">
            <a:spAutoFit/>
          </a:bodyPr>
          <a:lstStyle/>
          <a:p>
            <a:pPr algn="l">
              <a:lnSpc>
                <a:spcPts val="4561"/>
              </a:lnSpc>
            </a:pPr>
          </a:p>
          <a:p>
            <a:pPr algn="l">
              <a:lnSpc>
                <a:spcPts val="4561"/>
              </a:lnSpc>
            </a:pPr>
            <a:r>
              <a:rPr lang="en-US" sz="3258" b="true">
                <a:solidFill>
                  <a:srgbClr val="404040"/>
                </a:solidFill>
                <a:latin typeface="Montserrat Bold"/>
                <a:ea typeface="Montserrat Bold"/>
                <a:cs typeface="Montserrat Bold"/>
                <a:sym typeface="Montserrat Bold"/>
              </a:rPr>
              <a:t>4. </a:t>
            </a:r>
            <a:r>
              <a:rPr lang="en-US" sz="3258" b="true">
                <a:solidFill>
                  <a:srgbClr val="404040"/>
                </a:solidFill>
                <a:latin typeface="Montserrat Bold"/>
                <a:ea typeface="Montserrat Bold"/>
                <a:cs typeface="Montserrat Bold"/>
                <a:sym typeface="Montserrat Bold"/>
              </a:rPr>
              <a:t>Kerätään materiaalia kudontaan</a:t>
            </a:r>
            <a:r>
              <a:rPr lang="en-US" sz="3258" b="true">
                <a:solidFill>
                  <a:srgbClr val="404040"/>
                </a:solidFill>
                <a:latin typeface="Montserrat Medium"/>
                <a:ea typeface="Montserrat Medium"/>
                <a:cs typeface="Montserrat Medium"/>
                <a:sym typeface="Montserrat Medium"/>
              </a:rPr>
              <a:t>: oksia (oman suunnitelman mukainen määrä ja pituus), lehtiä, heiniä, kukkia ym. </a:t>
            </a:r>
          </a:p>
          <a:p>
            <a:pPr algn="l">
              <a:lnSpc>
                <a:spcPts val="3301"/>
              </a:lnSpc>
            </a:pPr>
          </a:p>
          <a:p>
            <a:pPr algn="l">
              <a:lnSpc>
                <a:spcPts val="4561"/>
              </a:lnSpc>
              <a:spcBef>
                <a:spcPct val="0"/>
              </a:spcBef>
            </a:pPr>
            <a:r>
              <a:rPr lang="en-US" b="true" sz="3258">
                <a:solidFill>
                  <a:srgbClr val="404040"/>
                </a:solidFill>
                <a:latin typeface="Montserrat Bold"/>
                <a:ea typeface="Montserrat Bold"/>
                <a:cs typeface="Montserrat Bold"/>
                <a:sym typeface="Montserrat Bold"/>
              </a:rPr>
              <a:t>Huom!</a:t>
            </a:r>
            <a:r>
              <a:rPr lang="en-US" b="true" sz="3258">
                <a:solidFill>
                  <a:srgbClr val="404040"/>
                </a:solidFill>
                <a:latin typeface="Montserrat Medium"/>
                <a:ea typeface="Montserrat Medium"/>
                <a:cs typeface="Montserrat Medium"/>
                <a:sym typeface="Montserrat Medium"/>
              </a:rPr>
              <a:t> Oksista tulee kudonnan kehykset ja niiden täytyy olla tarpeeksi vahvat. Helposti taipuvat tai katkeavat oksat eivät käy.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AutoShape 3" id="3"/>
          <p:cNvSpPr/>
          <p:nvPr/>
        </p:nvSpPr>
        <p:spPr>
          <a:xfrm rot="0">
            <a:off x="-886757" y="3964925"/>
            <a:ext cx="20061513" cy="0"/>
          </a:xfrm>
          <a:prstGeom prst="line">
            <a:avLst/>
          </a:prstGeom>
          <a:ln cap="flat" w="28575">
            <a:solidFill>
              <a:srgbClr val="525252"/>
            </a:solidFill>
            <a:prstDash val="solid"/>
            <a:headEnd type="none" len="sm" w="sm"/>
            <a:tailEnd type="none" len="sm" w="sm"/>
          </a:ln>
        </p:spPr>
      </p:sp>
      <p:grpSp>
        <p:nvGrpSpPr>
          <p:cNvPr name="Group 4" id="4"/>
          <p:cNvGrpSpPr/>
          <p:nvPr/>
        </p:nvGrpSpPr>
        <p:grpSpPr>
          <a:xfrm rot="0">
            <a:off x="15734330" y="3728184"/>
            <a:ext cx="502056" cy="502056"/>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sp>
        <p:sp>
          <p:nvSpPr>
            <p:cNvPr name="TextBox 6" id="6"/>
            <p:cNvSpPr txBox="true"/>
            <p:nvPr/>
          </p:nvSpPr>
          <p:spPr>
            <a:xfrm>
              <a:off x="127000" y="165100"/>
              <a:ext cx="558800" cy="520700"/>
            </a:xfrm>
            <a:prstGeom prst="rect">
              <a:avLst/>
            </a:prstGeom>
          </p:spPr>
          <p:txBody>
            <a:bodyPr anchor="ctr" rtlCol="false" tIns="50800" lIns="50800" bIns="50800" rIns="50800"/>
            <a:lstStyle/>
            <a:p>
              <a:pPr algn="ctr">
                <a:lnSpc>
                  <a:spcPts val="2266"/>
                </a:lnSpc>
              </a:pPr>
            </a:p>
          </p:txBody>
        </p:sp>
      </p:grpSp>
      <p:grpSp>
        <p:nvGrpSpPr>
          <p:cNvPr name="Group 7" id="7"/>
          <p:cNvGrpSpPr/>
          <p:nvPr/>
        </p:nvGrpSpPr>
        <p:grpSpPr>
          <a:xfrm rot="0">
            <a:off x="11244676" y="3728184"/>
            <a:ext cx="502056" cy="50205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sp>
        <p:sp>
          <p:nvSpPr>
            <p:cNvPr name="TextBox 9" id="9"/>
            <p:cNvSpPr txBox="true"/>
            <p:nvPr/>
          </p:nvSpPr>
          <p:spPr>
            <a:xfrm>
              <a:off x="127000" y="165100"/>
              <a:ext cx="558800" cy="520700"/>
            </a:xfrm>
            <a:prstGeom prst="rect">
              <a:avLst/>
            </a:prstGeom>
          </p:spPr>
          <p:txBody>
            <a:bodyPr anchor="ctr" rtlCol="false" tIns="50800" lIns="50800" bIns="50800" rIns="50800"/>
            <a:lstStyle/>
            <a:p>
              <a:pPr algn="ctr">
                <a:lnSpc>
                  <a:spcPts val="2266"/>
                </a:lnSpc>
              </a:pPr>
            </a:p>
          </p:txBody>
        </p:sp>
      </p:grpSp>
      <p:grpSp>
        <p:nvGrpSpPr>
          <p:cNvPr name="Group 10" id="10"/>
          <p:cNvGrpSpPr/>
          <p:nvPr/>
        </p:nvGrpSpPr>
        <p:grpSpPr>
          <a:xfrm rot="0">
            <a:off x="6379408" y="3728184"/>
            <a:ext cx="502056" cy="50205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a:ln cap="sq">
              <a:noFill/>
              <a:prstDash val="solid"/>
              <a:miter/>
            </a:ln>
          </p:spPr>
        </p:sp>
        <p:sp>
          <p:nvSpPr>
            <p:cNvPr name="TextBox 12" id="12"/>
            <p:cNvSpPr txBox="true"/>
            <p:nvPr/>
          </p:nvSpPr>
          <p:spPr>
            <a:xfrm>
              <a:off x="127000" y="165100"/>
              <a:ext cx="558800" cy="520700"/>
            </a:xfrm>
            <a:prstGeom prst="rect">
              <a:avLst/>
            </a:prstGeom>
          </p:spPr>
          <p:txBody>
            <a:bodyPr anchor="ctr" rtlCol="false" tIns="50800" lIns="50800" bIns="50800" rIns="50800"/>
            <a:lstStyle/>
            <a:p>
              <a:pPr algn="ctr" marL="0" indent="0" lvl="0">
                <a:lnSpc>
                  <a:spcPts val="2266"/>
                </a:lnSpc>
                <a:spcBef>
                  <a:spcPct val="0"/>
                </a:spcBef>
              </a:pPr>
            </a:p>
          </p:txBody>
        </p:sp>
      </p:grpSp>
      <p:grpSp>
        <p:nvGrpSpPr>
          <p:cNvPr name="Group 13" id="13"/>
          <p:cNvGrpSpPr/>
          <p:nvPr/>
        </p:nvGrpSpPr>
        <p:grpSpPr>
          <a:xfrm rot="0">
            <a:off x="2013958" y="3728184"/>
            <a:ext cx="502056" cy="502056"/>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525252"/>
            </a:solidFill>
          </p:spPr>
        </p:sp>
        <p:sp>
          <p:nvSpPr>
            <p:cNvPr name="TextBox 15" id="15"/>
            <p:cNvSpPr txBox="true"/>
            <p:nvPr/>
          </p:nvSpPr>
          <p:spPr>
            <a:xfrm>
              <a:off x="127000" y="165100"/>
              <a:ext cx="558800" cy="520700"/>
            </a:xfrm>
            <a:prstGeom prst="rect">
              <a:avLst/>
            </a:prstGeom>
          </p:spPr>
          <p:txBody>
            <a:bodyPr anchor="ctr" rtlCol="false" tIns="50800" lIns="50800" bIns="50800" rIns="50800"/>
            <a:lstStyle/>
            <a:p>
              <a:pPr algn="ctr">
                <a:lnSpc>
                  <a:spcPts val="2266"/>
                </a:lnSpc>
              </a:pPr>
            </a:p>
          </p:txBody>
        </p:sp>
      </p:grpSp>
      <p:sp>
        <p:nvSpPr>
          <p:cNvPr name="Freeform 16" id="16"/>
          <p:cNvSpPr/>
          <p:nvPr/>
        </p:nvSpPr>
        <p:spPr>
          <a:xfrm flipH="false" flipV="false" rot="0">
            <a:off x="16027349" y="8292256"/>
            <a:ext cx="3020519" cy="2793980"/>
          </a:xfrm>
          <a:custGeom>
            <a:avLst/>
            <a:gdLst/>
            <a:ahLst/>
            <a:cxnLst/>
            <a:rect r="r" b="b" t="t" l="l"/>
            <a:pathLst>
              <a:path h="2793980" w="3020519">
                <a:moveTo>
                  <a:pt x="0" y="0"/>
                </a:moveTo>
                <a:lnTo>
                  <a:pt x="3020519" y="0"/>
                </a:lnTo>
                <a:lnTo>
                  <a:pt x="3020519" y="2793980"/>
                </a:lnTo>
                <a:lnTo>
                  <a:pt x="0" y="2793980"/>
                </a:lnTo>
                <a:lnTo>
                  <a:pt x="0" y="0"/>
                </a:lnTo>
                <a:close/>
              </a:path>
            </a:pathLst>
          </a:custGeom>
          <a:blipFill>
            <a:blip r:embed="rId3"/>
            <a:stretch>
              <a:fillRect l="0" t="0" r="0" b="0"/>
            </a:stretch>
          </a:blipFill>
        </p:spPr>
      </p:sp>
      <p:sp>
        <p:nvSpPr>
          <p:cNvPr name="Freeform 17" id="17"/>
          <p:cNvSpPr/>
          <p:nvPr/>
        </p:nvSpPr>
        <p:spPr>
          <a:xfrm flipH="false" flipV="false" rot="2523674">
            <a:off x="8574628"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4"/>
            <a:stretch>
              <a:fillRect l="0" t="0" r="0" b="0"/>
            </a:stretch>
          </a:blipFill>
        </p:spPr>
      </p:sp>
      <p:sp>
        <p:nvSpPr>
          <p:cNvPr name="Freeform 18" id="18"/>
          <p:cNvSpPr/>
          <p:nvPr/>
        </p:nvSpPr>
        <p:spPr>
          <a:xfrm flipH="false" flipV="false" rot="0">
            <a:off x="3083439" y="9151851"/>
            <a:ext cx="4283445" cy="2039991"/>
          </a:xfrm>
          <a:custGeom>
            <a:avLst/>
            <a:gdLst/>
            <a:ahLst/>
            <a:cxnLst/>
            <a:rect r="r" b="b" t="t" l="l"/>
            <a:pathLst>
              <a:path h="2039991" w="4283445">
                <a:moveTo>
                  <a:pt x="0" y="0"/>
                </a:moveTo>
                <a:lnTo>
                  <a:pt x="4283444" y="0"/>
                </a:lnTo>
                <a:lnTo>
                  <a:pt x="4283444" y="2039990"/>
                </a:lnTo>
                <a:lnTo>
                  <a:pt x="0" y="2039990"/>
                </a:lnTo>
                <a:lnTo>
                  <a:pt x="0" y="0"/>
                </a:lnTo>
                <a:close/>
              </a:path>
            </a:pathLst>
          </a:custGeom>
          <a:blipFill>
            <a:blip r:embed="rId5"/>
            <a:stretch>
              <a:fillRect l="0" t="0" r="0" b="0"/>
            </a:stretch>
          </a:blipFill>
        </p:spPr>
      </p:sp>
      <p:sp>
        <p:nvSpPr>
          <p:cNvPr name="Freeform 19" id="19"/>
          <p:cNvSpPr/>
          <p:nvPr/>
        </p:nvSpPr>
        <p:spPr>
          <a:xfrm flipH="false" flipV="false" rot="0">
            <a:off x="-886757" y="-2855618"/>
            <a:ext cx="4468392" cy="4367853"/>
          </a:xfrm>
          <a:custGeom>
            <a:avLst/>
            <a:gdLst/>
            <a:ahLst/>
            <a:cxnLst/>
            <a:rect r="r" b="b" t="t" l="l"/>
            <a:pathLst>
              <a:path h="4367853" w="4468392">
                <a:moveTo>
                  <a:pt x="0" y="0"/>
                </a:moveTo>
                <a:lnTo>
                  <a:pt x="4468392" y="0"/>
                </a:lnTo>
                <a:lnTo>
                  <a:pt x="4468392" y="4367853"/>
                </a:lnTo>
                <a:lnTo>
                  <a:pt x="0" y="4367853"/>
                </a:lnTo>
                <a:lnTo>
                  <a:pt x="0" y="0"/>
                </a:lnTo>
                <a:close/>
              </a:path>
            </a:pathLst>
          </a:custGeom>
          <a:blipFill>
            <a:blip r:embed="rId6"/>
            <a:stretch>
              <a:fillRect l="0" t="0" r="0" b="0"/>
            </a:stretch>
          </a:blipFill>
        </p:spPr>
      </p:sp>
      <p:sp>
        <p:nvSpPr>
          <p:cNvPr name="Freeform 20" id="20"/>
          <p:cNvSpPr/>
          <p:nvPr/>
        </p:nvSpPr>
        <p:spPr>
          <a:xfrm flipH="false" flipV="false" rot="0">
            <a:off x="12518487" y="-1606223"/>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7"/>
            <a:stretch>
              <a:fillRect l="0" t="0" r="0" b="0"/>
            </a:stretch>
          </a:blipFill>
        </p:spPr>
      </p:sp>
      <p:sp>
        <p:nvSpPr>
          <p:cNvPr name="Freeform 21" id="21"/>
          <p:cNvSpPr/>
          <p:nvPr/>
        </p:nvSpPr>
        <p:spPr>
          <a:xfrm flipH="false" flipV="false" rot="-10800000">
            <a:off x="16027349" y="-1201274"/>
            <a:ext cx="4270056" cy="3746974"/>
          </a:xfrm>
          <a:custGeom>
            <a:avLst/>
            <a:gdLst/>
            <a:ahLst/>
            <a:cxnLst/>
            <a:rect r="r" b="b" t="t" l="l"/>
            <a:pathLst>
              <a:path h="3746974" w="4270056">
                <a:moveTo>
                  <a:pt x="0" y="0"/>
                </a:moveTo>
                <a:lnTo>
                  <a:pt x="4270055" y="0"/>
                </a:lnTo>
                <a:lnTo>
                  <a:pt x="4270055" y="3746974"/>
                </a:lnTo>
                <a:lnTo>
                  <a:pt x="0" y="3746974"/>
                </a:lnTo>
                <a:lnTo>
                  <a:pt x="0" y="0"/>
                </a:lnTo>
                <a:close/>
              </a:path>
            </a:pathLst>
          </a:custGeom>
          <a:blipFill>
            <a:blip r:embed="rId8"/>
            <a:stretch>
              <a:fillRect l="0" t="0" r="0" b="0"/>
            </a:stretch>
          </a:blipFill>
        </p:spPr>
      </p:sp>
      <p:sp>
        <p:nvSpPr>
          <p:cNvPr name="TextBox 22" id="22"/>
          <p:cNvSpPr txBox="true"/>
          <p:nvPr/>
        </p:nvSpPr>
        <p:spPr>
          <a:xfrm rot="0">
            <a:off x="4820446" y="876300"/>
            <a:ext cx="8647108"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MITÄ ON LUVASSA?</a:t>
            </a:r>
          </a:p>
        </p:txBody>
      </p:sp>
      <p:sp>
        <p:nvSpPr>
          <p:cNvPr name="TextBox 23" id="23"/>
          <p:cNvSpPr txBox="true"/>
          <p:nvPr/>
        </p:nvSpPr>
        <p:spPr>
          <a:xfrm rot="0">
            <a:off x="13824851" y="4530025"/>
            <a:ext cx="4311538" cy="1109854"/>
          </a:xfrm>
          <a:prstGeom prst="rect">
            <a:avLst/>
          </a:prstGeom>
        </p:spPr>
        <p:txBody>
          <a:bodyPr anchor="t" rtlCol="false" tIns="0" lIns="0" bIns="0" rIns="0">
            <a:spAutoFit/>
          </a:bodyPr>
          <a:lstStyle/>
          <a:p>
            <a:pPr algn="ctr">
              <a:lnSpc>
                <a:spcPts val="4326"/>
              </a:lnSpc>
            </a:pPr>
            <a:r>
              <a:rPr lang="en-US" b="true" sz="4200">
                <a:solidFill>
                  <a:srgbClr val="525252"/>
                </a:solidFill>
                <a:latin typeface="Montserrat Medium"/>
                <a:ea typeface="Montserrat Medium"/>
                <a:cs typeface="Montserrat Medium"/>
                <a:sym typeface="Montserrat Medium"/>
              </a:rPr>
              <a:t>Kansainvälinen verkkosivu</a:t>
            </a:r>
          </a:p>
        </p:txBody>
      </p:sp>
      <p:sp>
        <p:nvSpPr>
          <p:cNvPr name="TextBox 24" id="24"/>
          <p:cNvSpPr txBox="true"/>
          <p:nvPr/>
        </p:nvSpPr>
        <p:spPr>
          <a:xfrm rot="0">
            <a:off x="499759" y="4775961"/>
            <a:ext cx="3875345" cy="637033"/>
          </a:xfrm>
          <a:prstGeom prst="rect">
            <a:avLst/>
          </a:prstGeom>
        </p:spPr>
        <p:txBody>
          <a:bodyPr anchor="t" rtlCol="false" tIns="0" lIns="0" bIns="0" rIns="0">
            <a:spAutoFit/>
          </a:bodyPr>
          <a:lstStyle/>
          <a:p>
            <a:pPr algn="l">
              <a:lnSpc>
                <a:spcPts val="4944"/>
              </a:lnSpc>
            </a:pPr>
            <a:r>
              <a:rPr lang="en-US" sz="4800" b="true">
                <a:solidFill>
                  <a:srgbClr val="525252"/>
                </a:solidFill>
                <a:latin typeface="Montserrat Medium"/>
                <a:ea typeface="Montserrat Medium"/>
                <a:cs typeface="Montserrat Medium"/>
                <a:sym typeface="Montserrat Medium"/>
              </a:rPr>
              <a:t>Geometriaa</a:t>
            </a:r>
          </a:p>
        </p:txBody>
      </p:sp>
      <p:sp>
        <p:nvSpPr>
          <p:cNvPr name="TextBox 25" id="25"/>
          <p:cNvSpPr txBox="true"/>
          <p:nvPr/>
        </p:nvSpPr>
        <p:spPr>
          <a:xfrm rot="0">
            <a:off x="4820446" y="4775961"/>
            <a:ext cx="3987400" cy="637033"/>
          </a:xfrm>
          <a:prstGeom prst="rect">
            <a:avLst/>
          </a:prstGeom>
        </p:spPr>
        <p:txBody>
          <a:bodyPr anchor="t" rtlCol="false" tIns="0" lIns="0" bIns="0" rIns="0">
            <a:spAutoFit/>
          </a:bodyPr>
          <a:lstStyle/>
          <a:p>
            <a:pPr algn="l">
              <a:lnSpc>
                <a:spcPts val="4944"/>
              </a:lnSpc>
            </a:pPr>
            <a:r>
              <a:rPr lang="en-US" sz="4800" b="true">
                <a:solidFill>
                  <a:srgbClr val="525252"/>
                </a:solidFill>
                <a:latin typeface="Montserrat Medium"/>
                <a:ea typeface="Montserrat Medium"/>
                <a:cs typeface="Montserrat Medium"/>
                <a:sym typeface="Montserrat Medium"/>
              </a:rPr>
              <a:t>Luontoretki</a:t>
            </a:r>
          </a:p>
        </p:txBody>
      </p:sp>
      <p:sp>
        <p:nvSpPr>
          <p:cNvPr name="TextBox 26" id="26"/>
          <p:cNvSpPr txBox="true"/>
          <p:nvPr/>
        </p:nvSpPr>
        <p:spPr>
          <a:xfrm rot="0">
            <a:off x="9144000" y="4775961"/>
            <a:ext cx="4856045" cy="637033"/>
          </a:xfrm>
          <a:prstGeom prst="rect">
            <a:avLst/>
          </a:prstGeom>
        </p:spPr>
        <p:txBody>
          <a:bodyPr anchor="t" rtlCol="false" tIns="0" lIns="0" bIns="0" rIns="0">
            <a:spAutoFit/>
          </a:bodyPr>
          <a:lstStyle/>
          <a:p>
            <a:pPr algn="l">
              <a:lnSpc>
                <a:spcPts val="4944"/>
              </a:lnSpc>
            </a:pPr>
            <a:r>
              <a:rPr lang="en-US" sz="4800" b="true">
                <a:solidFill>
                  <a:srgbClr val="525252"/>
                </a:solidFill>
                <a:latin typeface="Montserrat Medium"/>
                <a:ea typeface="Montserrat Medium"/>
                <a:cs typeface="Montserrat Medium"/>
                <a:sym typeface="Montserrat Medium"/>
              </a:rPr>
              <a:t>Kehyskudonta</a:t>
            </a:r>
          </a:p>
        </p:txBody>
      </p:sp>
      <p:sp>
        <p:nvSpPr>
          <p:cNvPr name="TextBox 27" id="27"/>
          <p:cNvSpPr txBox="true"/>
          <p:nvPr/>
        </p:nvSpPr>
        <p:spPr>
          <a:xfrm rot="0">
            <a:off x="4453443" y="5890768"/>
            <a:ext cx="4358903" cy="3052954"/>
          </a:xfrm>
          <a:prstGeom prst="rect">
            <a:avLst/>
          </a:prstGeom>
        </p:spPr>
        <p:txBody>
          <a:bodyPr anchor="t" rtlCol="false" tIns="0" lIns="0" bIns="0" rIns="0">
            <a:spAutoFit/>
          </a:bodyPr>
          <a:lstStyle/>
          <a:p>
            <a:pPr algn="ctr">
              <a:lnSpc>
                <a:spcPts val="4055"/>
              </a:lnSpc>
            </a:pPr>
            <a:r>
              <a:rPr lang="en-US" b="true" sz="2599">
                <a:solidFill>
                  <a:srgbClr val="525252"/>
                </a:solidFill>
                <a:latin typeface="Montserrat Medium"/>
                <a:ea typeface="Montserrat Medium"/>
                <a:cs typeface="Montserrat Medium"/>
                <a:sym typeface="Montserrat Medium"/>
              </a:rPr>
              <a:t>Etsitään luonnosta erilaisia geometrisia muotoja, tunnistetaan kasveja teknologian avulla ja kerätään kasveja kehyskudontaan.</a:t>
            </a:r>
          </a:p>
        </p:txBody>
      </p:sp>
      <p:sp>
        <p:nvSpPr>
          <p:cNvPr name="TextBox 28" id="28"/>
          <p:cNvSpPr txBox="true"/>
          <p:nvPr/>
        </p:nvSpPr>
        <p:spPr>
          <a:xfrm rot="0">
            <a:off x="9144000" y="5898768"/>
            <a:ext cx="4423500" cy="1509904"/>
          </a:xfrm>
          <a:prstGeom prst="rect">
            <a:avLst/>
          </a:prstGeom>
        </p:spPr>
        <p:txBody>
          <a:bodyPr anchor="t" rtlCol="false" tIns="0" lIns="0" bIns="0" rIns="0">
            <a:spAutoFit/>
          </a:bodyPr>
          <a:lstStyle/>
          <a:p>
            <a:pPr algn="ctr">
              <a:lnSpc>
                <a:spcPts val="4055"/>
              </a:lnSpc>
            </a:pPr>
            <a:r>
              <a:rPr lang="en-US" b="true" sz="2599">
                <a:solidFill>
                  <a:srgbClr val="525252"/>
                </a:solidFill>
                <a:latin typeface="Montserrat Medium"/>
                <a:ea typeface="Montserrat Medium"/>
                <a:cs typeface="Montserrat Medium"/>
                <a:sym typeface="Montserrat Medium"/>
              </a:rPr>
              <a:t>Valmistetaan kehykset ja tehdään kehyskudontaa luonnonmateriaaleilla.</a:t>
            </a:r>
          </a:p>
        </p:txBody>
      </p:sp>
      <p:sp>
        <p:nvSpPr>
          <p:cNvPr name="TextBox 29" id="29"/>
          <p:cNvSpPr txBox="true"/>
          <p:nvPr/>
        </p:nvSpPr>
        <p:spPr>
          <a:xfrm rot="0">
            <a:off x="13824851" y="5890768"/>
            <a:ext cx="4218080" cy="2024254"/>
          </a:xfrm>
          <a:prstGeom prst="rect">
            <a:avLst/>
          </a:prstGeom>
        </p:spPr>
        <p:txBody>
          <a:bodyPr anchor="t" rtlCol="false" tIns="0" lIns="0" bIns="0" rIns="0">
            <a:spAutoFit/>
          </a:bodyPr>
          <a:lstStyle/>
          <a:p>
            <a:pPr algn="ctr">
              <a:lnSpc>
                <a:spcPts val="4055"/>
              </a:lnSpc>
            </a:pPr>
            <a:r>
              <a:rPr lang="en-US" b="true" sz="2599">
                <a:solidFill>
                  <a:srgbClr val="525252"/>
                </a:solidFill>
                <a:latin typeface="Montserrat Medium"/>
                <a:ea typeface="Montserrat Medium"/>
                <a:cs typeface="Montserrat Medium"/>
                <a:sym typeface="Montserrat Medium"/>
              </a:rPr>
              <a:t>Julkaistaan kuvat kehyskudonnoista kansainväliselle verkkoalustalle.</a:t>
            </a:r>
          </a:p>
        </p:txBody>
      </p:sp>
      <p:sp>
        <p:nvSpPr>
          <p:cNvPr name="TextBox 30" id="30"/>
          <p:cNvSpPr txBox="true"/>
          <p:nvPr/>
        </p:nvSpPr>
        <p:spPr>
          <a:xfrm rot="0">
            <a:off x="499759" y="5898768"/>
            <a:ext cx="3622031" cy="3052954"/>
          </a:xfrm>
          <a:prstGeom prst="rect">
            <a:avLst/>
          </a:prstGeom>
        </p:spPr>
        <p:txBody>
          <a:bodyPr anchor="t" rtlCol="false" tIns="0" lIns="0" bIns="0" rIns="0">
            <a:spAutoFit/>
          </a:bodyPr>
          <a:lstStyle/>
          <a:p>
            <a:pPr algn="ctr">
              <a:lnSpc>
                <a:spcPts val="4055"/>
              </a:lnSpc>
            </a:pPr>
            <a:r>
              <a:rPr lang="en-US" b="true" sz="2599">
                <a:solidFill>
                  <a:srgbClr val="525252"/>
                </a:solidFill>
                <a:latin typeface="Montserrat Medium"/>
                <a:ea typeface="Montserrat Medium"/>
                <a:cs typeface="Montserrat Medium"/>
                <a:sym typeface="Montserrat Medium"/>
              </a:rPr>
              <a:t>Käydään läpi erilaisia geometrisia muotoja ja niiden nimiä. Pohditaan kudontakehyksen muotoa.</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TextBox 3" id="3"/>
          <p:cNvSpPr txBox="true"/>
          <p:nvPr/>
        </p:nvSpPr>
        <p:spPr>
          <a:xfrm rot="0">
            <a:off x="928060" y="797028"/>
            <a:ext cx="16331240" cy="1148715"/>
          </a:xfrm>
          <a:prstGeom prst="rect">
            <a:avLst/>
          </a:prstGeom>
        </p:spPr>
        <p:txBody>
          <a:bodyPr anchor="t" rtlCol="false" tIns="0" lIns="0" bIns="0" rIns="0">
            <a:spAutoFit/>
          </a:bodyPr>
          <a:lstStyle/>
          <a:p>
            <a:pPr algn="l" marL="0" indent="0" lvl="0">
              <a:lnSpc>
                <a:spcPts val="8880"/>
              </a:lnSpc>
            </a:pPr>
            <a:r>
              <a:rPr lang="en-US" sz="8000">
                <a:solidFill>
                  <a:srgbClr val="404040"/>
                </a:solidFill>
                <a:latin typeface="Hibernate"/>
                <a:ea typeface="Hibernate"/>
                <a:cs typeface="Hibernate"/>
                <a:sym typeface="Hibernate"/>
              </a:rPr>
              <a:t>LUONTORETKI - OPETTAJAN OHJEET RETKELLÄ KERROTTAVAKSI</a:t>
            </a:r>
          </a:p>
        </p:txBody>
      </p:sp>
      <p:sp>
        <p:nvSpPr>
          <p:cNvPr name="TextBox 4" id="4"/>
          <p:cNvSpPr txBox="true"/>
          <p:nvPr/>
        </p:nvSpPr>
        <p:spPr>
          <a:xfrm rot="0">
            <a:off x="522855" y="2164776"/>
            <a:ext cx="17242291" cy="8122224"/>
          </a:xfrm>
          <a:prstGeom prst="rect">
            <a:avLst/>
          </a:prstGeom>
        </p:spPr>
        <p:txBody>
          <a:bodyPr anchor="t" rtlCol="false" tIns="0" lIns="0" bIns="0" rIns="0">
            <a:spAutoFit/>
          </a:bodyPr>
          <a:lstStyle/>
          <a:p>
            <a:pPr algn="l">
              <a:lnSpc>
                <a:spcPts val="4343"/>
              </a:lnSpc>
            </a:pPr>
            <a:r>
              <a:rPr lang="en-US" sz="3102" b="true">
                <a:solidFill>
                  <a:srgbClr val="404040"/>
                </a:solidFill>
                <a:latin typeface="Montserrat Bold"/>
                <a:ea typeface="Montserrat Bold"/>
                <a:cs typeface="Montserrat Bold"/>
                <a:sym typeface="Montserrat Bold"/>
              </a:rPr>
              <a:t>Tehtävä 1</a:t>
            </a:r>
            <a:r>
              <a:rPr lang="en-US" sz="3102" b="true">
                <a:solidFill>
                  <a:srgbClr val="404040"/>
                </a:solidFill>
                <a:latin typeface="Montserrat Medium"/>
                <a:ea typeface="Montserrat Medium"/>
                <a:cs typeface="Montserrat Medium"/>
                <a:sym typeface="Montserrat Medium"/>
              </a:rPr>
              <a:t>: Luontoon saapuessa, havainnoikaa ympäristöä eri aistein.</a:t>
            </a:r>
          </a:p>
          <a:p>
            <a:pPr algn="l">
              <a:lnSpc>
                <a:spcPts val="4343"/>
              </a:lnSpc>
            </a:pPr>
          </a:p>
          <a:p>
            <a:pPr algn="l">
              <a:lnSpc>
                <a:spcPts val="4343"/>
              </a:lnSpc>
            </a:pPr>
            <a:r>
              <a:rPr lang="en-US" sz="3102" b="true">
                <a:solidFill>
                  <a:srgbClr val="404040"/>
                </a:solidFill>
                <a:latin typeface="Montserrat Medium"/>
                <a:ea typeface="Montserrat Medium"/>
                <a:cs typeface="Montserrat Medium"/>
                <a:sym typeface="Montserrat Medium"/>
              </a:rPr>
              <a:t>Aloita sulkemalla silmäsi hetkeksi. Voitko tuntea auringon lämmön tai tuulen ihollasi? Mitä ääniä kuulet? Miltä ympärilläsi tuoksuu? </a:t>
            </a:r>
          </a:p>
          <a:p>
            <a:pPr algn="l">
              <a:lnSpc>
                <a:spcPts val="4343"/>
              </a:lnSpc>
            </a:pPr>
          </a:p>
          <a:p>
            <a:pPr algn="l">
              <a:lnSpc>
                <a:spcPts val="4343"/>
              </a:lnSpc>
            </a:pPr>
            <a:r>
              <a:rPr lang="en-US" sz="3102" b="true">
                <a:solidFill>
                  <a:srgbClr val="404040"/>
                </a:solidFill>
                <a:latin typeface="Montserrat Medium"/>
                <a:ea typeface="Montserrat Medium"/>
                <a:cs typeface="Montserrat Medium"/>
                <a:sym typeface="Montserrat Medium"/>
              </a:rPr>
              <a:t>Miltä maa tuntuu jalkojesi alla, onko se tukeva, joustava tai hieman pehmeä? Kun avaat silmäsi, mitä näet? Kuinka monta erilaista väriä voit löytää?</a:t>
            </a:r>
          </a:p>
          <a:p>
            <a:pPr algn="l">
              <a:lnSpc>
                <a:spcPts val="4343"/>
              </a:lnSpc>
            </a:pPr>
          </a:p>
          <a:p>
            <a:pPr algn="l">
              <a:lnSpc>
                <a:spcPts val="4343"/>
              </a:lnSpc>
            </a:pPr>
            <a:r>
              <a:rPr lang="en-US" sz="3102" b="true">
                <a:solidFill>
                  <a:srgbClr val="404040"/>
                </a:solidFill>
                <a:latin typeface="Montserrat Bold"/>
                <a:ea typeface="Montserrat Bold"/>
                <a:cs typeface="Montserrat Bold"/>
                <a:sym typeface="Montserrat Bold"/>
              </a:rPr>
              <a:t>Tehtävä 2</a:t>
            </a:r>
            <a:r>
              <a:rPr lang="en-US" sz="3102" b="true">
                <a:solidFill>
                  <a:srgbClr val="404040"/>
                </a:solidFill>
                <a:latin typeface="Montserrat Medium"/>
                <a:ea typeface="Montserrat Medium"/>
                <a:cs typeface="Montserrat Medium"/>
                <a:sym typeface="Montserrat Medium"/>
              </a:rPr>
              <a:t>: Etsi erilaisia muotoja ympäristöstä, löydätkö jotain pyöreää tai soikeaa? Jotain kulmikasta? Löydätkö jotain neliön tai kolmion muotoista? Auttaako, jos katsot kasveja eri suunnista? Kuviot voivat olla myös pieniä osia lehdistä tai kaarnasta.</a:t>
            </a:r>
          </a:p>
          <a:p>
            <a:pPr algn="l">
              <a:lnSpc>
                <a:spcPts val="4343"/>
              </a:lnSpc>
            </a:pPr>
          </a:p>
          <a:p>
            <a:pPr algn="l">
              <a:lnSpc>
                <a:spcPts val="4343"/>
              </a:lnSpc>
            </a:pPr>
            <a:r>
              <a:rPr lang="en-US" sz="3102" b="true">
                <a:solidFill>
                  <a:srgbClr val="404040"/>
                </a:solidFill>
                <a:latin typeface="Montserrat Medium"/>
                <a:ea typeface="Montserrat Medium"/>
                <a:cs typeface="Montserrat Medium"/>
                <a:sym typeface="Montserrat Medium"/>
              </a:rPr>
              <a:t>Entä löydätkö jostain logaritmisen spiraalin tai sitä muistuttavan muodon?</a:t>
            </a:r>
          </a:p>
          <a:p>
            <a:pPr algn="l">
              <a:lnSpc>
                <a:spcPts val="4343"/>
              </a:lnSpc>
            </a:pPr>
            <a:r>
              <a:rPr lang="en-US" sz="3102" b="true">
                <a:solidFill>
                  <a:srgbClr val="404040"/>
                </a:solidFill>
                <a:latin typeface="Montserrat Medium"/>
                <a:ea typeface="Montserrat Medium"/>
                <a:cs typeface="Montserrat Medium"/>
                <a:sym typeface="Montserrat Medium"/>
              </a:rPr>
              <a:t> </a:t>
            </a:r>
          </a:p>
          <a:p>
            <a:pPr algn="l" marL="0" indent="0" lvl="0">
              <a:lnSpc>
                <a:spcPts val="4343"/>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TextBox 3" id="3"/>
          <p:cNvSpPr txBox="true"/>
          <p:nvPr/>
        </p:nvSpPr>
        <p:spPr>
          <a:xfrm rot="0">
            <a:off x="928060" y="835128"/>
            <a:ext cx="16331240" cy="1148715"/>
          </a:xfrm>
          <a:prstGeom prst="rect">
            <a:avLst/>
          </a:prstGeom>
        </p:spPr>
        <p:txBody>
          <a:bodyPr anchor="t" rtlCol="false" tIns="0" lIns="0" bIns="0" rIns="0">
            <a:spAutoFit/>
          </a:bodyPr>
          <a:lstStyle/>
          <a:p>
            <a:pPr algn="l" marL="0" indent="0" lvl="0">
              <a:lnSpc>
                <a:spcPts val="8880"/>
              </a:lnSpc>
            </a:pPr>
            <a:r>
              <a:rPr lang="en-US" sz="8000">
                <a:solidFill>
                  <a:srgbClr val="404040"/>
                </a:solidFill>
                <a:latin typeface="Hibernate"/>
                <a:ea typeface="Hibernate"/>
                <a:cs typeface="Hibernate"/>
                <a:sym typeface="Hibernate"/>
              </a:rPr>
              <a:t>LUONTORETKI - OPETTAJAN OHJEET RETKELLÄ KERROTTAVAKSI</a:t>
            </a:r>
          </a:p>
        </p:txBody>
      </p:sp>
      <p:sp>
        <p:nvSpPr>
          <p:cNvPr name="TextBox 4" id="4"/>
          <p:cNvSpPr txBox="true"/>
          <p:nvPr/>
        </p:nvSpPr>
        <p:spPr>
          <a:xfrm rot="0">
            <a:off x="699657" y="1926693"/>
            <a:ext cx="16888686" cy="7981950"/>
          </a:xfrm>
          <a:prstGeom prst="rect">
            <a:avLst/>
          </a:prstGeom>
        </p:spPr>
        <p:txBody>
          <a:bodyPr anchor="t" rtlCol="false" tIns="0" lIns="0" bIns="0" rIns="0">
            <a:spAutoFit/>
          </a:bodyPr>
          <a:lstStyle/>
          <a:p>
            <a:pPr algn="l">
              <a:lnSpc>
                <a:spcPts val="4200"/>
              </a:lnSpc>
            </a:pPr>
            <a:r>
              <a:rPr lang="en-US" sz="3000" b="true">
                <a:solidFill>
                  <a:srgbClr val="404040"/>
                </a:solidFill>
                <a:latin typeface="Montserrat Bold"/>
                <a:ea typeface="Montserrat Bold"/>
                <a:cs typeface="Montserrat Bold"/>
                <a:sym typeface="Montserrat Bold"/>
              </a:rPr>
              <a:t>Tehtävä 3</a:t>
            </a:r>
            <a:r>
              <a:rPr lang="en-US" sz="3000" b="true">
                <a:solidFill>
                  <a:srgbClr val="404040"/>
                </a:solidFill>
                <a:latin typeface="Montserrat Medium"/>
                <a:ea typeface="Montserrat Medium"/>
                <a:cs typeface="Montserrat Medium"/>
                <a:sym typeface="Montserrat Medium"/>
              </a:rPr>
              <a:t>:</a:t>
            </a:r>
          </a:p>
          <a:p>
            <a:pPr algn="l">
              <a:lnSpc>
                <a:spcPts val="4200"/>
              </a:lnSpc>
            </a:pPr>
            <a:r>
              <a:rPr lang="en-US" sz="3000" b="true">
                <a:solidFill>
                  <a:srgbClr val="404040"/>
                </a:solidFill>
                <a:latin typeface="Montserrat Medium"/>
                <a:ea typeface="Montserrat Medium"/>
                <a:cs typeface="Montserrat Medium"/>
                <a:sym typeface="Montserrat Medium"/>
              </a:rPr>
              <a:t>Kerää erilaisia ja eri muotoisia asioita kehyskudonnan materiaaliksi, kuten kukkia varsien kanssa.</a:t>
            </a:r>
          </a:p>
          <a:p>
            <a:pPr algn="l">
              <a:lnSpc>
                <a:spcPts val="4200"/>
              </a:lnSpc>
            </a:pPr>
          </a:p>
          <a:p>
            <a:pPr algn="l">
              <a:lnSpc>
                <a:spcPts val="4200"/>
              </a:lnSpc>
            </a:pPr>
            <a:r>
              <a:rPr lang="en-US" sz="3000" b="true">
                <a:solidFill>
                  <a:srgbClr val="404040"/>
                </a:solidFill>
                <a:latin typeface="Montserrat Medium"/>
                <a:ea typeface="Montserrat Medium"/>
                <a:cs typeface="Montserrat Medium"/>
                <a:sym typeface="Montserrat Medium"/>
              </a:rPr>
              <a:t>Kerää suunnitelmasi mukaiset kepit kehystä varten. Niiden täytyy olla aika vahvoja. Jos oksa on liian taipuisa tai laho ja helposti katkeava, se ei kestä kehyksenä. Kerää myös paljon pitkulaista pehmeää materiaalia kudontaan (kuten heiniä, pitkiä lehtiä, kukkia varsineen).</a:t>
            </a:r>
          </a:p>
          <a:p>
            <a:pPr algn="l">
              <a:lnSpc>
                <a:spcPts val="4200"/>
              </a:lnSpc>
            </a:pPr>
          </a:p>
          <a:p>
            <a:pPr algn="l">
              <a:lnSpc>
                <a:spcPts val="4200"/>
              </a:lnSpc>
            </a:pPr>
            <a:r>
              <a:rPr lang="en-US" sz="3000" b="true">
                <a:solidFill>
                  <a:srgbClr val="404040"/>
                </a:solidFill>
                <a:latin typeface="Montserrat Bold"/>
                <a:ea typeface="Montserrat Bold"/>
                <a:cs typeface="Montserrat Bold"/>
                <a:sym typeface="Montserrat Bold"/>
              </a:rPr>
              <a:t>Tehtävä 4:</a:t>
            </a:r>
          </a:p>
          <a:p>
            <a:pPr algn="l">
              <a:lnSpc>
                <a:spcPts val="4200"/>
              </a:lnSpc>
            </a:pPr>
            <a:r>
              <a:rPr lang="en-US" sz="3000" b="true">
                <a:solidFill>
                  <a:srgbClr val="404040"/>
                </a:solidFill>
                <a:latin typeface="Montserrat Medium"/>
                <a:ea typeface="Montserrat Medium"/>
                <a:cs typeface="Montserrat Medium"/>
                <a:sym typeface="Montserrat Medium"/>
              </a:rPr>
              <a:t>Tunnista vähintään kolme kasvia, joista keräät materiaalia. Ota kasveista hyvät kuvat läheltä. Voit käyttää tunnistuksessa Google Lens:iä. Kasvit voi tunnistaa jo luontoretkellä, jos on aikaa, tai tunnistaa kuvien avulla myöhemmin koulussa. Ota tunnistettujen kasvien nimet talteen.</a:t>
            </a:r>
          </a:p>
          <a:p>
            <a:pPr algn="l" marL="0" indent="0" lvl="0">
              <a:lnSpc>
                <a:spcPts val="4200"/>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TextBox 3" id="3"/>
          <p:cNvSpPr txBox="true"/>
          <p:nvPr/>
        </p:nvSpPr>
        <p:spPr>
          <a:xfrm rot="0">
            <a:off x="1028700" y="639074"/>
            <a:ext cx="12986100" cy="1771766"/>
          </a:xfrm>
          <a:prstGeom prst="rect">
            <a:avLst/>
          </a:prstGeom>
        </p:spPr>
        <p:txBody>
          <a:bodyPr anchor="t" rtlCol="false" tIns="0" lIns="0" bIns="0" rIns="0">
            <a:spAutoFit/>
          </a:bodyPr>
          <a:lstStyle/>
          <a:p>
            <a:pPr algn="l" marL="0" indent="0" lvl="0">
              <a:lnSpc>
                <a:spcPts val="14280"/>
              </a:lnSpc>
              <a:spcBef>
                <a:spcPct val="0"/>
              </a:spcBef>
            </a:pPr>
            <a:r>
              <a:rPr lang="en-US" sz="10900">
                <a:solidFill>
                  <a:srgbClr val="404040"/>
                </a:solidFill>
                <a:latin typeface="Hibernate"/>
                <a:ea typeface="Hibernate"/>
                <a:cs typeface="Hibernate"/>
                <a:sym typeface="Hibernate"/>
              </a:rPr>
              <a:t>KEHYSKUDONNAN MATERIAALIT</a:t>
            </a:r>
          </a:p>
        </p:txBody>
      </p:sp>
      <p:sp>
        <p:nvSpPr>
          <p:cNvPr name="Freeform 4" id="4"/>
          <p:cNvSpPr/>
          <p:nvPr/>
        </p:nvSpPr>
        <p:spPr>
          <a:xfrm flipH="false" flipV="false" rot="0">
            <a:off x="12830975" y="0"/>
            <a:ext cx="5388256" cy="5420726"/>
          </a:xfrm>
          <a:custGeom>
            <a:avLst/>
            <a:gdLst/>
            <a:ahLst/>
            <a:cxnLst/>
            <a:rect r="r" b="b" t="t" l="l"/>
            <a:pathLst>
              <a:path h="5420726" w="5388256">
                <a:moveTo>
                  <a:pt x="0" y="0"/>
                </a:moveTo>
                <a:lnTo>
                  <a:pt x="5388256" y="0"/>
                </a:lnTo>
                <a:lnTo>
                  <a:pt x="5388256" y="5420726"/>
                </a:lnTo>
                <a:lnTo>
                  <a:pt x="0" y="5420726"/>
                </a:lnTo>
                <a:lnTo>
                  <a:pt x="0" y="0"/>
                </a:lnTo>
                <a:close/>
              </a:path>
            </a:pathLst>
          </a:custGeom>
          <a:blipFill>
            <a:blip r:embed="rId3"/>
            <a:stretch>
              <a:fillRect l="0" t="-17381" r="-4352" b="-21089"/>
            </a:stretch>
          </a:blipFill>
        </p:spPr>
      </p:sp>
      <p:sp>
        <p:nvSpPr>
          <p:cNvPr name="Freeform 5" id="5"/>
          <p:cNvSpPr/>
          <p:nvPr/>
        </p:nvSpPr>
        <p:spPr>
          <a:xfrm flipH="false" flipV="false" rot="0">
            <a:off x="12830975" y="5143500"/>
            <a:ext cx="5525793" cy="5143500"/>
          </a:xfrm>
          <a:custGeom>
            <a:avLst/>
            <a:gdLst/>
            <a:ahLst/>
            <a:cxnLst/>
            <a:rect r="r" b="b" t="t" l="l"/>
            <a:pathLst>
              <a:path h="5143500" w="5525793">
                <a:moveTo>
                  <a:pt x="0" y="0"/>
                </a:moveTo>
                <a:lnTo>
                  <a:pt x="5525794" y="0"/>
                </a:lnTo>
                <a:lnTo>
                  <a:pt x="5525794" y="5143500"/>
                </a:lnTo>
                <a:lnTo>
                  <a:pt x="0" y="5143500"/>
                </a:lnTo>
                <a:lnTo>
                  <a:pt x="0" y="0"/>
                </a:lnTo>
                <a:close/>
              </a:path>
            </a:pathLst>
          </a:custGeom>
          <a:blipFill>
            <a:blip r:embed="rId4"/>
            <a:stretch>
              <a:fillRect l="-12542" t="-8918" r="-25532" b="-2334"/>
            </a:stretch>
          </a:blipFill>
        </p:spPr>
      </p:sp>
      <p:sp>
        <p:nvSpPr>
          <p:cNvPr name="TextBox 6" id="6"/>
          <p:cNvSpPr txBox="true"/>
          <p:nvPr/>
        </p:nvSpPr>
        <p:spPr>
          <a:xfrm rot="0">
            <a:off x="726597" y="2168507"/>
            <a:ext cx="11857241" cy="7829550"/>
          </a:xfrm>
          <a:prstGeom prst="rect">
            <a:avLst/>
          </a:prstGeom>
        </p:spPr>
        <p:txBody>
          <a:bodyPr anchor="t" rtlCol="false" tIns="0" lIns="0" bIns="0" rIns="0">
            <a:spAutoFit/>
          </a:bodyPr>
          <a:lstStyle/>
          <a:p>
            <a:pPr algn="l">
              <a:lnSpc>
                <a:spcPts val="4199"/>
              </a:lnSpc>
            </a:pPr>
            <a:r>
              <a:rPr lang="en-US" sz="2999" b="true">
                <a:solidFill>
                  <a:srgbClr val="404040"/>
                </a:solidFill>
                <a:latin typeface="Montserrat Bold"/>
                <a:ea typeface="Montserrat Bold"/>
                <a:cs typeface="Montserrat Bold"/>
                <a:sym typeface="Montserrat Bold"/>
              </a:rPr>
              <a:t>Kasveista tehty kehyskudonta on ajan myötä muutuva tuote.</a:t>
            </a:r>
            <a:r>
              <a:rPr lang="en-US" sz="2999" b="true">
                <a:solidFill>
                  <a:srgbClr val="404040"/>
                </a:solidFill>
                <a:latin typeface="Montserrat Medium"/>
                <a:ea typeface="Montserrat Medium"/>
                <a:cs typeface="Montserrat Medium"/>
                <a:sym typeface="Montserrat Medium"/>
              </a:rPr>
              <a:t> </a:t>
            </a:r>
          </a:p>
          <a:p>
            <a:pPr algn="l" marL="647697" indent="-323848" lvl="1">
              <a:lnSpc>
                <a:spcPts val="4199"/>
              </a:lnSpc>
              <a:buFont typeface="Arial"/>
              <a:buChar char="•"/>
            </a:pPr>
            <a:r>
              <a:rPr lang="en-US" b="true" sz="2999">
                <a:solidFill>
                  <a:srgbClr val="404040"/>
                </a:solidFill>
                <a:latin typeface="Montserrat Medium"/>
                <a:ea typeface="Montserrat Medium"/>
                <a:cs typeface="Montserrat Medium"/>
                <a:sym typeface="Montserrat Medium"/>
              </a:rPr>
              <a:t>Sen voi ajatella </a:t>
            </a:r>
            <a:r>
              <a:rPr lang="en-US" b="true" sz="2999">
                <a:solidFill>
                  <a:srgbClr val="404040"/>
                </a:solidFill>
                <a:latin typeface="Montserrat Bold"/>
                <a:ea typeface="Montserrat Bold"/>
                <a:cs typeface="Montserrat Bold"/>
                <a:sym typeface="Montserrat Bold"/>
              </a:rPr>
              <a:t>hetken taiteena</a:t>
            </a:r>
            <a:r>
              <a:rPr lang="en-US" b="true" sz="2999">
                <a:solidFill>
                  <a:srgbClr val="404040"/>
                </a:solidFill>
                <a:latin typeface="Montserrat Medium"/>
                <a:ea typeface="Montserrat Medium"/>
                <a:cs typeface="Montserrat Medium"/>
                <a:sym typeface="Montserrat Medium"/>
              </a:rPr>
              <a:t>, joka kukoistaa jonkin aikaa ja sillä voi esimerkiksi koristella sisä- tai ulkotiloja.</a:t>
            </a:r>
          </a:p>
          <a:p>
            <a:pPr algn="l">
              <a:lnSpc>
                <a:spcPts val="4199"/>
              </a:lnSpc>
            </a:pPr>
          </a:p>
          <a:p>
            <a:pPr algn="l" marL="647697" indent="-323848" lvl="1">
              <a:lnSpc>
                <a:spcPts val="4199"/>
              </a:lnSpc>
              <a:buFont typeface="Arial"/>
              <a:buChar char="•"/>
            </a:pPr>
            <a:r>
              <a:rPr lang="en-US" b="true" sz="2999">
                <a:solidFill>
                  <a:srgbClr val="404040"/>
                </a:solidFill>
                <a:latin typeface="Montserrat Medium"/>
                <a:ea typeface="Montserrat Medium"/>
                <a:cs typeface="Montserrat Medium"/>
                <a:sym typeface="Montserrat Medium"/>
              </a:rPr>
              <a:t>Sitä voi myös ajatella</a:t>
            </a:r>
            <a:r>
              <a:rPr lang="en-US" b="true" sz="2999">
                <a:solidFill>
                  <a:srgbClr val="404040"/>
                </a:solidFill>
                <a:latin typeface="Montserrat Bold"/>
                <a:ea typeface="Montserrat Bold"/>
                <a:cs typeface="Montserrat Bold"/>
                <a:sym typeface="Montserrat Bold"/>
              </a:rPr>
              <a:t> muuttuvana taiteena</a:t>
            </a:r>
            <a:r>
              <a:rPr lang="en-US" b="true" sz="2999">
                <a:solidFill>
                  <a:srgbClr val="404040"/>
                </a:solidFill>
                <a:latin typeface="Montserrat Medium"/>
                <a:ea typeface="Montserrat Medium"/>
                <a:cs typeface="Montserrat Medium"/>
                <a:sym typeface="Montserrat Medium"/>
              </a:rPr>
              <a:t>, jonka muutosta seuraa. Muuttuuko eri kasvien värit yhtä aikaa? Miten kudonnan ulkonäkö muuttuu ajan myötä? Voit seurata työn muuttumista mielenkiinnolla!</a:t>
            </a:r>
          </a:p>
          <a:p>
            <a:pPr algn="l">
              <a:lnSpc>
                <a:spcPts val="4199"/>
              </a:lnSpc>
            </a:pPr>
          </a:p>
          <a:p>
            <a:pPr algn="l">
              <a:lnSpc>
                <a:spcPts val="4199"/>
              </a:lnSpc>
              <a:spcBef>
                <a:spcPct val="0"/>
              </a:spcBef>
            </a:pPr>
            <a:r>
              <a:rPr lang="en-US" b="true" sz="2999">
                <a:solidFill>
                  <a:srgbClr val="404040"/>
                </a:solidFill>
                <a:latin typeface="Montserrat Bold"/>
                <a:ea typeface="Montserrat Bold"/>
                <a:cs typeface="Montserrat Bold"/>
                <a:sym typeface="Montserrat Bold"/>
              </a:rPr>
              <a:t>Mikäli kudontaan sopivia kasveja ei ole saatavilla</a:t>
            </a:r>
            <a:r>
              <a:rPr lang="en-US" b="true" sz="2999">
                <a:solidFill>
                  <a:srgbClr val="404040"/>
                </a:solidFill>
                <a:latin typeface="Montserrat Medium"/>
                <a:ea typeface="Montserrat Medium"/>
                <a:cs typeface="Montserrat Medium"/>
                <a:sym typeface="Montserrat Medium"/>
              </a:rPr>
              <a:t> tai haluatte kutoa mielummin muulla materiaalilla, </a:t>
            </a:r>
            <a:r>
              <a:rPr lang="en-US" b="true" sz="2999">
                <a:solidFill>
                  <a:srgbClr val="404040"/>
                </a:solidFill>
                <a:latin typeface="Montserrat Bold"/>
                <a:ea typeface="Montserrat Bold"/>
                <a:cs typeface="Montserrat Bold"/>
                <a:sym typeface="Montserrat Bold"/>
              </a:rPr>
              <a:t>kudonnan voi tehdä muillakin materiaaleilla</a:t>
            </a:r>
            <a:r>
              <a:rPr lang="en-US" b="true" sz="2999">
                <a:solidFill>
                  <a:srgbClr val="404040"/>
                </a:solidFill>
                <a:latin typeface="Montserrat Medium"/>
                <a:ea typeface="Montserrat Medium"/>
                <a:cs typeface="Montserrat Medium"/>
                <a:sym typeface="Montserrat Medium"/>
              </a:rPr>
              <a:t>, esimerkiksi villalangalla tai vanhoista vaatteista leikatuilla kuteilla. Myös kehyksen kepit voi korvata puurimalla.</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5400000">
            <a:off x="6732463" y="5683355"/>
            <a:ext cx="3829644" cy="4511380"/>
          </a:xfrm>
          <a:custGeom>
            <a:avLst/>
            <a:gdLst/>
            <a:ahLst/>
            <a:cxnLst/>
            <a:rect r="r" b="b" t="t" l="l"/>
            <a:pathLst>
              <a:path h="4511380" w="3829644">
                <a:moveTo>
                  <a:pt x="0" y="0"/>
                </a:moveTo>
                <a:lnTo>
                  <a:pt x="3829644" y="0"/>
                </a:lnTo>
                <a:lnTo>
                  <a:pt x="3829644" y="4511380"/>
                </a:lnTo>
                <a:lnTo>
                  <a:pt x="0" y="4511380"/>
                </a:lnTo>
                <a:lnTo>
                  <a:pt x="0" y="0"/>
                </a:lnTo>
                <a:close/>
              </a:path>
            </a:pathLst>
          </a:custGeom>
          <a:blipFill>
            <a:blip r:embed="rId3"/>
            <a:stretch>
              <a:fillRect l="0" t="-10046" r="0" b="-3138"/>
            </a:stretch>
          </a:blipFill>
        </p:spPr>
      </p:sp>
      <p:sp>
        <p:nvSpPr>
          <p:cNvPr name="Freeform 4" id="4"/>
          <p:cNvSpPr/>
          <p:nvPr/>
        </p:nvSpPr>
        <p:spPr>
          <a:xfrm flipH="false" flipV="false" rot="0">
            <a:off x="272086" y="6020235"/>
            <a:ext cx="4675085" cy="2385487"/>
          </a:xfrm>
          <a:custGeom>
            <a:avLst/>
            <a:gdLst/>
            <a:ahLst/>
            <a:cxnLst/>
            <a:rect r="r" b="b" t="t" l="l"/>
            <a:pathLst>
              <a:path h="2385487" w="4675085">
                <a:moveTo>
                  <a:pt x="0" y="0"/>
                </a:moveTo>
                <a:lnTo>
                  <a:pt x="4675085" y="0"/>
                </a:lnTo>
                <a:lnTo>
                  <a:pt x="4675085" y="2385487"/>
                </a:lnTo>
                <a:lnTo>
                  <a:pt x="0" y="2385487"/>
                </a:lnTo>
                <a:lnTo>
                  <a:pt x="0" y="0"/>
                </a:lnTo>
                <a:close/>
              </a:path>
            </a:pathLst>
          </a:custGeom>
          <a:blipFill>
            <a:blip r:embed="rId4"/>
            <a:stretch>
              <a:fillRect l="0" t="-13980" r="0" b="-33004"/>
            </a:stretch>
          </a:blipFill>
        </p:spPr>
      </p:sp>
      <p:sp>
        <p:nvSpPr>
          <p:cNvPr name="Freeform 5" id="5"/>
          <p:cNvSpPr/>
          <p:nvPr/>
        </p:nvSpPr>
        <p:spPr>
          <a:xfrm flipH="false" flipV="false" rot="5400000">
            <a:off x="13016506" y="5351127"/>
            <a:ext cx="3833632" cy="5171848"/>
          </a:xfrm>
          <a:custGeom>
            <a:avLst/>
            <a:gdLst/>
            <a:ahLst/>
            <a:cxnLst/>
            <a:rect r="r" b="b" t="t" l="l"/>
            <a:pathLst>
              <a:path h="5171848" w="3833632">
                <a:moveTo>
                  <a:pt x="0" y="0"/>
                </a:moveTo>
                <a:lnTo>
                  <a:pt x="3833632" y="0"/>
                </a:lnTo>
                <a:lnTo>
                  <a:pt x="3833632" y="5171848"/>
                </a:lnTo>
                <a:lnTo>
                  <a:pt x="0" y="5171848"/>
                </a:lnTo>
                <a:lnTo>
                  <a:pt x="0" y="0"/>
                </a:lnTo>
                <a:close/>
              </a:path>
            </a:pathLst>
          </a:custGeom>
          <a:blipFill>
            <a:blip r:embed="rId5"/>
            <a:stretch>
              <a:fillRect l="0" t="0" r="0" b="0"/>
            </a:stretch>
          </a:blipFill>
        </p:spPr>
      </p:sp>
      <p:sp>
        <p:nvSpPr>
          <p:cNvPr name="TextBox 6" id="6"/>
          <p:cNvSpPr txBox="true"/>
          <p:nvPr/>
        </p:nvSpPr>
        <p:spPr>
          <a:xfrm rot="0">
            <a:off x="768754" y="590233"/>
            <a:ext cx="16750492" cy="1609725"/>
          </a:xfrm>
          <a:prstGeom prst="rect">
            <a:avLst/>
          </a:prstGeom>
        </p:spPr>
        <p:txBody>
          <a:bodyPr anchor="t" rtlCol="false" tIns="0" lIns="0" bIns="0" rIns="0">
            <a:spAutoFit/>
          </a:bodyPr>
          <a:lstStyle/>
          <a:p>
            <a:pPr algn="l" marL="0" indent="0" lvl="0">
              <a:lnSpc>
                <a:spcPts val="12000"/>
              </a:lnSpc>
            </a:pPr>
            <a:r>
              <a:rPr lang="en-US" sz="12000">
                <a:solidFill>
                  <a:srgbClr val="404040"/>
                </a:solidFill>
                <a:latin typeface="Hibernate"/>
                <a:ea typeface="Hibernate"/>
                <a:cs typeface="Hibernate"/>
                <a:sym typeface="Hibernate"/>
              </a:rPr>
              <a:t>KEHYSKUDONTA - KEHYKSEN VALMISTUS</a:t>
            </a:r>
          </a:p>
        </p:txBody>
      </p:sp>
      <p:sp>
        <p:nvSpPr>
          <p:cNvPr name="TextBox 7" id="7"/>
          <p:cNvSpPr txBox="true"/>
          <p:nvPr/>
        </p:nvSpPr>
        <p:spPr>
          <a:xfrm rot="0">
            <a:off x="768754" y="1876425"/>
            <a:ext cx="13664210" cy="563880"/>
          </a:xfrm>
          <a:prstGeom prst="rect">
            <a:avLst/>
          </a:prstGeom>
        </p:spPr>
        <p:txBody>
          <a:bodyPr anchor="t" rtlCol="false" tIns="0" lIns="0" bIns="0" rIns="0">
            <a:spAutoFit/>
          </a:bodyPr>
          <a:lstStyle/>
          <a:p>
            <a:pPr algn="l">
              <a:lnSpc>
                <a:spcPts val="4620"/>
              </a:lnSpc>
              <a:spcBef>
                <a:spcPct val="0"/>
              </a:spcBef>
            </a:pPr>
            <a:r>
              <a:rPr lang="en-US" b="true" sz="3300">
                <a:solidFill>
                  <a:srgbClr val="404040"/>
                </a:solidFill>
                <a:latin typeface="Montserrat Medium"/>
                <a:ea typeface="Montserrat Medium"/>
                <a:cs typeface="Montserrat Medium"/>
                <a:sym typeface="Montserrat Medium"/>
              </a:rPr>
              <a:t>Materiaali: kepit ja kalastajanlankaa tai muuta vahvaa lankaa.</a:t>
            </a:r>
          </a:p>
        </p:txBody>
      </p:sp>
      <p:sp>
        <p:nvSpPr>
          <p:cNvPr name="TextBox 8" id="8"/>
          <p:cNvSpPr txBox="true"/>
          <p:nvPr/>
        </p:nvSpPr>
        <p:spPr>
          <a:xfrm rot="0">
            <a:off x="5852692" y="2883335"/>
            <a:ext cx="6130125" cy="2785745"/>
          </a:xfrm>
          <a:prstGeom prst="rect">
            <a:avLst/>
          </a:prstGeom>
        </p:spPr>
        <p:txBody>
          <a:bodyPr anchor="t" rtlCol="false" tIns="0" lIns="0" bIns="0" rIns="0">
            <a:spAutoFit/>
          </a:bodyPr>
          <a:lstStyle/>
          <a:p>
            <a:pPr algn="l" marL="0" indent="0" lvl="0">
              <a:lnSpc>
                <a:spcPts val="4480"/>
              </a:lnSpc>
              <a:spcBef>
                <a:spcPct val="0"/>
              </a:spcBef>
            </a:pPr>
            <a:r>
              <a:rPr lang="en-US" b="true" sz="3200">
                <a:solidFill>
                  <a:srgbClr val="404040"/>
                </a:solidFill>
                <a:latin typeface="Montserrat Medium"/>
                <a:ea typeface="Montserrat Medium"/>
                <a:cs typeface="Montserrat Medium"/>
                <a:sym typeface="Montserrat Medium"/>
              </a:rPr>
              <a:t>2. Järjestä kepit valittuun muotoon, kuten kuvassa, niin että keppien päät risteävät. Mittaa, että keppien päät risteävät n. 3cm.</a:t>
            </a:r>
          </a:p>
        </p:txBody>
      </p:sp>
      <p:sp>
        <p:nvSpPr>
          <p:cNvPr name="TextBox 9" id="9"/>
          <p:cNvSpPr txBox="true"/>
          <p:nvPr/>
        </p:nvSpPr>
        <p:spPr>
          <a:xfrm rot="0">
            <a:off x="12382121" y="2883335"/>
            <a:ext cx="5561263" cy="2785745"/>
          </a:xfrm>
          <a:prstGeom prst="rect">
            <a:avLst/>
          </a:prstGeom>
        </p:spPr>
        <p:txBody>
          <a:bodyPr anchor="t" rtlCol="false" tIns="0" lIns="0" bIns="0" rIns="0">
            <a:spAutoFit/>
          </a:bodyPr>
          <a:lstStyle/>
          <a:p>
            <a:pPr algn="l" marL="0" indent="0" lvl="0">
              <a:lnSpc>
                <a:spcPts val="4480"/>
              </a:lnSpc>
              <a:spcBef>
                <a:spcPct val="0"/>
              </a:spcBef>
            </a:pPr>
            <a:r>
              <a:rPr lang="en-US" b="true" sz="3200">
                <a:solidFill>
                  <a:srgbClr val="404040"/>
                </a:solidFill>
                <a:latin typeface="Montserrat Medium"/>
                <a:ea typeface="Montserrat Medium"/>
                <a:cs typeface="Montserrat Medium"/>
                <a:sym typeface="Montserrat Medium"/>
              </a:rPr>
              <a:t>3. Ota 1 metri lankaa. Sido vierekkäiset kepit yhteen niiden risteämis- kohdastaan langalla ja tee umpisolmu.</a:t>
            </a:r>
          </a:p>
        </p:txBody>
      </p:sp>
      <p:sp>
        <p:nvSpPr>
          <p:cNvPr name="TextBox 10" id="10"/>
          <p:cNvSpPr txBox="true"/>
          <p:nvPr/>
        </p:nvSpPr>
        <p:spPr>
          <a:xfrm rot="0">
            <a:off x="580139" y="2383155"/>
            <a:ext cx="5272553" cy="2785745"/>
          </a:xfrm>
          <a:prstGeom prst="rect">
            <a:avLst/>
          </a:prstGeom>
        </p:spPr>
        <p:txBody>
          <a:bodyPr anchor="t" rtlCol="false" tIns="0" lIns="0" bIns="0" rIns="0">
            <a:spAutoFit/>
          </a:bodyPr>
          <a:lstStyle/>
          <a:p>
            <a:pPr algn="l">
              <a:lnSpc>
                <a:spcPts val="4480"/>
              </a:lnSpc>
            </a:pPr>
          </a:p>
          <a:p>
            <a:pPr algn="l" marL="690881" indent="-345440" lvl="1">
              <a:lnSpc>
                <a:spcPts val="4480"/>
              </a:lnSpc>
              <a:spcBef>
                <a:spcPct val="0"/>
              </a:spcBef>
              <a:buAutoNum type="arabicPeriod" startAt="1"/>
            </a:pPr>
            <a:r>
              <a:rPr lang="en-US" b="true" sz="3200">
                <a:solidFill>
                  <a:srgbClr val="404040"/>
                </a:solidFill>
                <a:latin typeface="Montserrat Medium"/>
                <a:ea typeface="Montserrat Medium"/>
                <a:cs typeface="Montserrat Medium"/>
                <a:sym typeface="Montserrat Medium"/>
              </a:rPr>
              <a:t>Mittaa ja leikkaa kaikki kepit suunnitelmasi mukaan.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395941" y="2940299"/>
            <a:ext cx="4026728" cy="3020046"/>
          </a:xfrm>
          <a:custGeom>
            <a:avLst/>
            <a:gdLst/>
            <a:ahLst/>
            <a:cxnLst/>
            <a:rect r="r" b="b" t="t" l="l"/>
            <a:pathLst>
              <a:path h="3020046" w="4026728">
                <a:moveTo>
                  <a:pt x="0" y="0"/>
                </a:moveTo>
                <a:lnTo>
                  <a:pt x="4026728" y="0"/>
                </a:lnTo>
                <a:lnTo>
                  <a:pt x="4026728" y="3020046"/>
                </a:lnTo>
                <a:lnTo>
                  <a:pt x="0" y="3020046"/>
                </a:lnTo>
                <a:lnTo>
                  <a:pt x="0" y="0"/>
                </a:lnTo>
                <a:close/>
              </a:path>
            </a:pathLst>
          </a:custGeom>
          <a:blipFill>
            <a:blip r:embed="rId3"/>
            <a:stretch>
              <a:fillRect l="0" t="0" r="0" b="0"/>
            </a:stretch>
          </a:blipFill>
        </p:spPr>
      </p:sp>
      <p:sp>
        <p:nvSpPr>
          <p:cNvPr name="Freeform 4" id="4"/>
          <p:cNvSpPr/>
          <p:nvPr/>
        </p:nvSpPr>
        <p:spPr>
          <a:xfrm flipH="false" flipV="false" rot="-10800000">
            <a:off x="4770052" y="2940299"/>
            <a:ext cx="4026728" cy="3020046"/>
          </a:xfrm>
          <a:custGeom>
            <a:avLst/>
            <a:gdLst/>
            <a:ahLst/>
            <a:cxnLst/>
            <a:rect r="r" b="b" t="t" l="l"/>
            <a:pathLst>
              <a:path h="3020046" w="4026728">
                <a:moveTo>
                  <a:pt x="0" y="0"/>
                </a:moveTo>
                <a:lnTo>
                  <a:pt x="4026728" y="0"/>
                </a:lnTo>
                <a:lnTo>
                  <a:pt x="4026728" y="3020046"/>
                </a:lnTo>
                <a:lnTo>
                  <a:pt x="0" y="3020046"/>
                </a:lnTo>
                <a:lnTo>
                  <a:pt x="0" y="0"/>
                </a:lnTo>
                <a:close/>
              </a:path>
            </a:pathLst>
          </a:custGeom>
          <a:blipFill>
            <a:blip r:embed="rId4"/>
            <a:stretch>
              <a:fillRect l="0" t="0" r="0" b="0"/>
            </a:stretch>
          </a:blipFill>
        </p:spPr>
      </p:sp>
      <p:sp>
        <p:nvSpPr>
          <p:cNvPr name="Freeform 5" id="5"/>
          <p:cNvSpPr/>
          <p:nvPr/>
        </p:nvSpPr>
        <p:spPr>
          <a:xfrm flipH="false" flipV="false" rot="0">
            <a:off x="9083324" y="2940299"/>
            <a:ext cx="4026728" cy="3020046"/>
          </a:xfrm>
          <a:custGeom>
            <a:avLst/>
            <a:gdLst/>
            <a:ahLst/>
            <a:cxnLst/>
            <a:rect r="r" b="b" t="t" l="l"/>
            <a:pathLst>
              <a:path h="3020046" w="4026728">
                <a:moveTo>
                  <a:pt x="0" y="0"/>
                </a:moveTo>
                <a:lnTo>
                  <a:pt x="4026728" y="0"/>
                </a:lnTo>
                <a:lnTo>
                  <a:pt x="4026728" y="3020046"/>
                </a:lnTo>
                <a:lnTo>
                  <a:pt x="0" y="3020046"/>
                </a:lnTo>
                <a:lnTo>
                  <a:pt x="0" y="0"/>
                </a:lnTo>
                <a:close/>
              </a:path>
            </a:pathLst>
          </a:custGeom>
          <a:blipFill>
            <a:blip r:embed="rId5"/>
            <a:stretch>
              <a:fillRect l="0" t="0" r="0" b="0"/>
            </a:stretch>
          </a:blipFill>
        </p:spPr>
      </p:sp>
      <p:sp>
        <p:nvSpPr>
          <p:cNvPr name="Freeform 6" id="6"/>
          <p:cNvSpPr/>
          <p:nvPr/>
        </p:nvSpPr>
        <p:spPr>
          <a:xfrm flipH="false" flipV="false" rot="-5400000">
            <a:off x="14081410" y="2277430"/>
            <a:ext cx="3020046" cy="4345783"/>
          </a:xfrm>
          <a:custGeom>
            <a:avLst/>
            <a:gdLst/>
            <a:ahLst/>
            <a:cxnLst/>
            <a:rect r="r" b="b" t="t" l="l"/>
            <a:pathLst>
              <a:path h="4345783" w="3020046">
                <a:moveTo>
                  <a:pt x="0" y="0"/>
                </a:moveTo>
                <a:lnTo>
                  <a:pt x="3020046" y="0"/>
                </a:lnTo>
                <a:lnTo>
                  <a:pt x="3020046" y="4345783"/>
                </a:lnTo>
                <a:lnTo>
                  <a:pt x="0" y="4345783"/>
                </a:lnTo>
                <a:lnTo>
                  <a:pt x="0" y="0"/>
                </a:lnTo>
                <a:close/>
              </a:path>
            </a:pathLst>
          </a:custGeom>
          <a:blipFill>
            <a:blip r:embed="rId6"/>
            <a:stretch>
              <a:fillRect l="-3961" t="0" r="-3961" b="0"/>
            </a:stretch>
          </a:blipFill>
        </p:spPr>
      </p:sp>
      <p:sp>
        <p:nvSpPr>
          <p:cNvPr name="TextBox 7" id="7"/>
          <p:cNvSpPr txBox="true"/>
          <p:nvPr/>
        </p:nvSpPr>
        <p:spPr>
          <a:xfrm rot="0">
            <a:off x="3561993" y="659379"/>
            <a:ext cx="11164014"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UMPISOLMUN TEKEMINEN</a:t>
            </a:r>
          </a:p>
        </p:txBody>
      </p:sp>
      <p:sp>
        <p:nvSpPr>
          <p:cNvPr name="TextBox 8" id="8"/>
          <p:cNvSpPr txBox="true"/>
          <p:nvPr/>
        </p:nvSpPr>
        <p:spPr>
          <a:xfrm rot="0">
            <a:off x="447376" y="6266650"/>
            <a:ext cx="3975294" cy="2942040"/>
          </a:xfrm>
          <a:prstGeom prst="rect">
            <a:avLst/>
          </a:prstGeom>
        </p:spPr>
        <p:txBody>
          <a:bodyPr anchor="t" rtlCol="false" tIns="0" lIns="0" bIns="0" rIns="0">
            <a:spAutoFit/>
          </a:bodyPr>
          <a:lstStyle/>
          <a:p>
            <a:pPr algn="l" marL="562914" indent="-281457" lvl="1">
              <a:lnSpc>
                <a:spcPts val="3963"/>
              </a:lnSpc>
              <a:buAutoNum type="arabicPeriod" startAt="1"/>
            </a:pPr>
            <a:r>
              <a:rPr lang="en-US" b="true" sz="2607" spc="83">
                <a:solidFill>
                  <a:srgbClr val="000000"/>
                </a:solidFill>
                <a:latin typeface="Montserrat Medium"/>
                <a:ea typeface="Montserrat Medium"/>
                <a:cs typeface="Montserrat Medium"/>
                <a:sym typeface="Montserrat Medium"/>
              </a:rPr>
              <a:t>Aseta langan keskikohta keppien risteys-kohdan alle.</a:t>
            </a:r>
          </a:p>
          <a:p>
            <a:pPr algn="l" marL="562914" indent="-281457" lvl="1">
              <a:lnSpc>
                <a:spcPts val="3963"/>
              </a:lnSpc>
              <a:spcBef>
                <a:spcPct val="0"/>
              </a:spcBef>
              <a:buAutoNum type="arabicPeriod" startAt="1"/>
            </a:pPr>
            <a:r>
              <a:rPr lang="en-US" b="true" sz="2607" spc="83">
                <a:solidFill>
                  <a:srgbClr val="000000"/>
                </a:solidFill>
                <a:latin typeface="Montserrat Medium"/>
                <a:ea typeface="Montserrat Medium"/>
                <a:cs typeface="Montserrat Medium"/>
                <a:sym typeface="Montserrat Medium"/>
              </a:rPr>
              <a:t>Laita lankojen päät ristiin.</a:t>
            </a:r>
          </a:p>
        </p:txBody>
      </p:sp>
      <p:sp>
        <p:nvSpPr>
          <p:cNvPr name="TextBox 9" id="9"/>
          <p:cNvSpPr txBox="true"/>
          <p:nvPr/>
        </p:nvSpPr>
        <p:spPr>
          <a:xfrm rot="0">
            <a:off x="5216763" y="6465800"/>
            <a:ext cx="3333890" cy="1493125"/>
          </a:xfrm>
          <a:prstGeom prst="rect">
            <a:avLst/>
          </a:prstGeom>
        </p:spPr>
        <p:txBody>
          <a:bodyPr anchor="t" rtlCol="false" tIns="0" lIns="0" bIns="0" rIns="0">
            <a:spAutoFit/>
          </a:bodyPr>
          <a:lstStyle/>
          <a:p>
            <a:pPr algn="l">
              <a:lnSpc>
                <a:spcPts val="4004"/>
              </a:lnSpc>
              <a:spcBef>
                <a:spcPct val="0"/>
              </a:spcBef>
            </a:pPr>
            <a:r>
              <a:rPr lang="en-US" b="true" sz="2634" spc="84">
                <a:solidFill>
                  <a:srgbClr val="000000"/>
                </a:solidFill>
                <a:latin typeface="Montserrat Medium"/>
                <a:ea typeface="Montserrat Medium"/>
                <a:cs typeface="Montserrat Medium"/>
                <a:sym typeface="Montserrat Medium"/>
              </a:rPr>
              <a:t>3. Tuo päällä oleva lanka toisen langan ali</a:t>
            </a:r>
          </a:p>
        </p:txBody>
      </p:sp>
      <p:sp>
        <p:nvSpPr>
          <p:cNvPr name="TextBox 10" id="10"/>
          <p:cNvSpPr txBox="true"/>
          <p:nvPr/>
        </p:nvSpPr>
        <p:spPr>
          <a:xfrm rot="0">
            <a:off x="9162463" y="6309538"/>
            <a:ext cx="3396619" cy="2502775"/>
          </a:xfrm>
          <a:prstGeom prst="rect">
            <a:avLst/>
          </a:prstGeom>
        </p:spPr>
        <p:txBody>
          <a:bodyPr anchor="t" rtlCol="false" tIns="0" lIns="0" bIns="0" rIns="0">
            <a:spAutoFit/>
          </a:bodyPr>
          <a:lstStyle/>
          <a:p>
            <a:pPr algn="l">
              <a:lnSpc>
                <a:spcPts val="4004"/>
              </a:lnSpc>
              <a:spcBef>
                <a:spcPct val="0"/>
              </a:spcBef>
            </a:pPr>
            <a:r>
              <a:rPr lang="en-US" b="true" sz="2634" spc="84">
                <a:solidFill>
                  <a:srgbClr val="000000"/>
                </a:solidFill>
                <a:latin typeface="Montserrat Medium"/>
                <a:ea typeface="Montserrat Medium"/>
                <a:cs typeface="Montserrat Medium"/>
                <a:sym typeface="Montserrat Medium"/>
              </a:rPr>
              <a:t>4. Tuo sama lanka vielä toisen langan yli, jolloin langat muodostavat kahdeksikon.</a:t>
            </a:r>
          </a:p>
        </p:txBody>
      </p:sp>
      <p:sp>
        <p:nvSpPr>
          <p:cNvPr name="TextBox 11" id="11"/>
          <p:cNvSpPr txBox="true"/>
          <p:nvPr/>
        </p:nvSpPr>
        <p:spPr>
          <a:xfrm rot="0">
            <a:off x="13170891" y="6266650"/>
            <a:ext cx="5117109" cy="3437636"/>
          </a:xfrm>
          <a:prstGeom prst="rect">
            <a:avLst/>
          </a:prstGeom>
        </p:spPr>
        <p:txBody>
          <a:bodyPr anchor="t" rtlCol="false" tIns="0" lIns="0" bIns="0" rIns="0">
            <a:spAutoFit/>
          </a:bodyPr>
          <a:lstStyle/>
          <a:p>
            <a:pPr algn="l">
              <a:lnSpc>
                <a:spcPts val="3951"/>
              </a:lnSpc>
            </a:pPr>
            <a:r>
              <a:rPr lang="en-US" sz="2599" spc="83" b="true">
                <a:solidFill>
                  <a:srgbClr val="000000"/>
                </a:solidFill>
                <a:latin typeface="Montserrat Medium"/>
                <a:ea typeface="Montserrat Medium"/>
                <a:cs typeface="Montserrat Medium"/>
                <a:sym typeface="Montserrat Medium"/>
              </a:rPr>
              <a:t>5. Kiristä solmu oksien risteämiskohtaan vetämällä langan molemmista päistä. </a:t>
            </a:r>
          </a:p>
          <a:p>
            <a:pPr algn="l">
              <a:lnSpc>
                <a:spcPts val="3951"/>
              </a:lnSpc>
              <a:spcBef>
                <a:spcPct val="0"/>
              </a:spcBef>
            </a:pPr>
            <a:r>
              <a:rPr lang="en-US" b="true" sz="2599" spc="83">
                <a:solidFill>
                  <a:srgbClr val="000000"/>
                </a:solidFill>
                <a:latin typeface="Montserrat Medium"/>
                <a:ea typeface="Montserrat Medium"/>
                <a:cs typeface="Montserrat Medium"/>
                <a:sym typeface="Montserrat Medium"/>
              </a:rPr>
              <a:t>6. Umpisolmua varten tee kohdat 2-5 uudestaan. Tällöin saat kestävän solmun.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768754" y="6129437"/>
            <a:ext cx="4020830" cy="3646861"/>
          </a:xfrm>
          <a:custGeom>
            <a:avLst/>
            <a:gdLst/>
            <a:ahLst/>
            <a:cxnLst/>
            <a:rect r="r" b="b" t="t" l="l"/>
            <a:pathLst>
              <a:path h="3646861" w="4020830">
                <a:moveTo>
                  <a:pt x="0" y="0"/>
                </a:moveTo>
                <a:lnTo>
                  <a:pt x="4020830" y="0"/>
                </a:lnTo>
                <a:lnTo>
                  <a:pt x="4020830" y="3646861"/>
                </a:lnTo>
                <a:lnTo>
                  <a:pt x="0" y="3646861"/>
                </a:lnTo>
                <a:lnTo>
                  <a:pt x="0" y="0"/>
                </a:lnTo>
                <a:close/>
              </a:path>
            </a:pathLst>
          </a:custGeom>
          <a:blipFill>
            <a:blip r:embed="rId3"/>
            <a:stretch>
              <a:fillRect l="0" t="-44167" r="0" b="-4574"/>
            </a:stretch>
          </a:blipFill>
        </p:spPr>
      </p:sp>
      <p:sp>
        <p:nvSpPr>
          <p:cNvPr name="Freeform 4" id="4"/>
          <p:cNvSpPr/>
          <p:nvPr/>
        </p:nvSpPr>
        <p:spPr>
          <a:xfrm flipH="false" flipV="false" rot="0">
            <a:off x="5494563" y="6129437"/>
            <a:ext cx="3649437" cy="3646861"/>
          </a:xfrm>
          <a:custGeom>
            <a:avLst/>
            <a:gdLst/>
            <a:ahLst/>
            <a:cxnLst/>
            <a:rect r="r" b="b" t="t" l="l"/>
            <a:pathLst>
              <a:path h="3646861" w="3649437">
                <a:moveTo>
                  <a:pt x="0" y="0"/>
                </a:moveTo>
                <a:lnTo>
                  <a:pt x="3649437" y="0"/>
                </a:lnTo>
                <a:lnTo>
                  <a:pt x="3649437" y="3646861"/>
                </a:lnTo>
                <a:lnTo>
                  <a:pt x="0" y="3646861"/>
                </a:lnTo>
                <a:lnTo>
                  <a:pt x="0" y="0"/>
                </a:lnTo>
                <a:close/>
              </a:path>
            </a:pathLst>
          </a:custGeom>
          <a:blipFill>
            <a:blip r:embed="rId4"/>
            <a:stretch>
              <a:fillRect l="0" t="-31001" r="0" b="-4001"/>
            </a:stretch>
          </a:blipFill>
        </p:spPr>
      </p:sp>
      <p:sp>
        <p:nvSpPr>
          <p:cNvPr name="Freeform 5" id="5"/>
          <p:cNvSpPr/>
          <p:nvPr/>
        </p:nvSpPr>
        <p:spPr>
          <a:xfrm flipH="false" flipV="false" rot="0">
            <a:off x="10402207" y="5143500"/>
            <a:ext cx="6142242" cy="4987649"/>
          </a:xfrm>
          <a:custGeom>
            <a:avLst/>
            <a:gdLst/>
            <a:ahLst/>
            <a:cxnLst/>
            <a:rect r="r" b="b" t="t" l="l"/>
            <a:pathLst>
              <a:path h="4987649" w="6142242">
                <a:moveTo>
                  <a:pt x="0" y="0"/>
                </a:moveTo>
                <a:lnTo>
                  <a:pt x="6142242" y="0"/>
                </a:lnTo>
                <a:lnTo>
                  <a:pt x="6142242" y="4987649"/>
                </a:lnTo>
                <a:lnTo>
                  <a:pt x="0" y="4987649"/>
                </a:lnTo>
                <a:lnTo>
                  <a:pt x="0" y="0"/>
                </a:lnTo>
                <a:close/>
              </a:path>
            </a:pathLst>
          </a:custGeom>
          <a:blipFill>
            <a:blip r:embed="rId5"/>
            <a:stretch>
              <a:fillRect l="-11133" t="-3819" r="-12515" b="-10385"/>
            </a:stretch>
          </a:blipFill>
        </p:spPr>
      </p:sp>
      <p:sp>
        <p:nvSpPr>
          <p:cNvPr name="TextBox 6" id="6"/>
          <p:cNvSpPr txBox="true"/>
          <p:nvPr/>
        </p:nvSpPr>
        <p:spPr>
          <a:xfrm rot="0">
            <a:off x="768754" y="590233"/>
            <a:ext cx="16750492" cy="1609725"/>
          </a:xfrm>
          <a:prstGeom prst="rect">
            <a:avLst/>
          </a:prstGeom>
        </p:spPr>
        <p:txBody>
          <a:bodyPr anchor="t" rtlCol="false" tIns="0" lIns="0" bIns="0" rIns="0">
            <a:spAutoFit/>
          </a:bodyPr>
          <a:lstStyle/>
          <a:p>
            <a:pPr algn="l" marL="0" indent="0" lvl="0">
              <a:lnSpc>
                <a:spcPts val="12000"/>
              </a:lnSpc>
            </a:pPr>
            <a:r>
              <a:rPr lang="en-US" sz="12000">
                <a:solidFill>
                  <a:srgbClr val="404040"/>
                </a:solidFill>
                <a:latin typeface="Hibernate"/>
                <a:ea typeface="Hibernate"/>
                <a:cs typeface="Hibernate"/>
                <a:sym typeface="Hibernate"/>
              </a:rPr>
              <a:t>KEHYSKUDONTA - KEHYKSEN VALMISTUS</a:t>
            </a:r>
          </a:p>
        </p:txBody>
      </p:sp>
      <p:sp>
        <p:nvSpPr>
          <p:cNvPr name="TextBox 7" id="7"/>
          <p:cNvSpPr txBox="true"/>
          <p:nvPr/>
        </p:nvSpPr>
        <p:spPr>
          <a:xfrm rot="0">
            <a:off x="10402207" y="2450673"/>
            <a:ext cx="6792106" cy="2223770"/>
          </a:xfrm>
          <a:prstGeom prst="rect">
            <a:avLst/>
          </a:prstGeom>
        </p:spPr>
        <p:txBody>
          <a:bodyPr anchor="t" rtlCol="false" tIns="0" lIns="0" bIns="0" rIns="0">
            <a:spAutoFit/>
          </a:bodyPr>
          <a:lstStyle/>
          <a:p>
            <a:pPr algn="l" marL="0" indent="0" lvl="0">
              <a:lnSpc>
                <a:spcPts val="4480"/>
              </a:lnSpc>
              <a:spcBef>
                <a:spcPct val="0"/>
              </a:spcBef>
            </a:pPr>
            <a:r>
              <a:rPr lang="en-US" b="true" sz="3200">
                <a:solidFill>
                  <a:srgbClr val="404040"/>
                </a:solidFill>
                <a:latin typeface="Montserrat Medium"/>
                <a:ea typeface="Montserrat Medium"/>
                <a:cs typeface="Montserrat Medium"/>
                <a:sym typeface="Montserrat Medium"/>
              </a:rPr>
              <a:t>6. Toista sama jokaiseen kulmaan. Pyri pitämään huoli, että kehyksen muoto pysyy eikä se kallistu vinoon.</a:t>
            </a:r>
          </a:p>
        </p:txBody>
      </p:sp>
      <p:sp>
        <p:nvSpPr>
          <p:cNvPr name="TextBox 8" id="8"/>
          <p:cNvSpPr txBox="true"/>
          <p:nvPr/>
        </p:nvSpPr>
        <p:spPr>
          <a:xfrm rot="0">
            <a:off x="768754" y="1850598"/>
            <a:ext cx="8703554" cy="3909695"/>
          </a:xfrm>
          <a:prstGeom prst="rect">
            <a:avLst/>
          </a:prstGeom>
        </p:spPr>
        <p:txBody>
          <a:bodyPr anchor="t" rtlCol="false" tIns="0" lIns="0" bIns="0" rIns="0">
            <a:spAutoFit/>
          </a:bodyPr>
          <a:lstStyle/>
          <a:p>
            <a:pPr algn="l">
              <a:lnSpc>
                <a:spcPts val="4480"/>
              </a:lnSpc>
            </a:pPr>
          </a:p>
          <a:p>
            <a:pPr algn="l">
              <a:lnSpc>
                <a:spcPts val="4480"/>
              </a:lnSpc>
            </a:pPr>
            <a:r>
              <a:rPr lang="en-US" sz="3200" b="true">
                <a:solidFill>
                  <a:srgbClr val="404040"/>
                </a:solidFill>
                <a:latin typeface="Montserrat Medium"/>
                <a:ea typeface="Montserrat Medium"/>
                <a:cs typeface="Montserrat Medium"/>
                <a:sym typeface="Montserrat Medium"/>
              </a:rPr>
              <a:t>4. Kiedo lanka keppien risteyskohdan yli ristiin rastiin kuten kuvassa, kunnes kepit ovat tukevasti toisissaan kiinni. </a:t>
            </a:r>
          </a:p>
          <a:p>
            <a:pPr algn="l">
              <a:lnSpc>
                <a:spcPts val="4480"/>
              </a:lnSpc>
            </a:pPr>
          </a:p>
          <a:p>
            <a:pPr algn="l">
              <a:lnSpc>
                <a:spcPts val="4480"/>
              </a:lnSpc>
              <a:spcBef>
                <a:spcPct val="0"/>
              </a:spcBef>
            </a:pPr>
            <a:r>
              <a:rPr lang="en-US" b="true" sz="3200">
                <a:solidFill>
                  <a:srgbClr val="404040"/>
                </a:solidFill>
                <a:latin typeface="Montserrat Medium"/>
                <a:ea typeface="Montserrat Medium"/>
                <a:cs typeface="Montserrat Medium"/>
                <a:sym typeface="Montserrat Medium"/>
              </a:rPr>
              <a:t>5. Solmi lanka umpisolmulla ja leikkaa ylimääräiset langanpäät lyhyemmäksi.</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8" id="8"/>
          <p:cNvSpPr/>
          <p:nvPr/>
        </p:nvSpPr>
        <p:spPr>
          <a:xfrm flipH="false" flipV="false" rot="-5400000">
            <a:off x="-2871472" y="2871472"/>
            <a:ext cx="10287000" cy="4544057"/>
          </a:xfrm>
          <a:custGeom>
            <a:avLst/>
            <a:gdLst/>
            <a:ahLst/>
            <a:cxnLst/>
            <a:rect r="r" b="b" t="t" l="l"/>
            <a:pathLst>
              <a:path h="4544057" w="10287000">
                <a:moveTo>
                  <a:pt x="0" y="0"/>
                </a:moveTo>
                <a:lnTo>
                  <a:pt x="10287000" y="0"/>
                </a:lnTo>
                <a:lnTo>
                  <a:pt x="10287000" y="4544056"/>
                </a:lnTo>
                <a:lnTo>
                  <a:pt x="0" y="4544056"/>
                </a:lnTo>
                <a:lnTo>
                  <a:pt x="0" y="0"/>
                </a:lnTo>
                <a:close/>
              </a:path>
            </a:pathLst>
          </a:custGeom>
          <a:blipFill>
            <a:blip r:embed="rId7"/>
            <a:stretch>
              <a:fillRect l="0" t="-18927" r="0" b="-50860"/>
            </a:stretch>
          </a:blipFill>
        </p:spPr>
      </p:sp>
      <p:sp>
        <p:nvSpPr>
          <p:cNvPr name="TextBox 9" id="9"/>
          <p:cNvSpPr txBox="true"/>
          <p:nvPr/>
        </p:nvSpPr>
        <p:spPr>
          <a:xfrm rot="0">
            <a:off x="4098718" y="181286"/>
            <a:ext cx="10580334"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LOIMEN LUOMINEN</a:t>
            </a:r>
          </a:p>
        </p:txBody>
      </p:sp>
      <p:sp>
        <p:nvSpPr>
          <p:cNvPr name="TextBox 10" id="10"/>
          <p:cNvSpPr txBox="true"/>
          <p:nvPr/>
        </p:nvSpPr>
        <p:spPr>
          <a:xfrm rot="0">
            <a:off x="4984451" y="2055019"/>
            <a:ext cx="11648563" cy="8231981"/>
          </a:xfrm>
          <a:prstGeom prst="rect">
            <a:avLst/>
          </a:prstGeom>
        </p:spPr>
        <p:txBody>
          <a:bodyPr anchor="t" rtlCol="false" tIns="0" lIns="0" bIns="0" rIns="0">
            <a:spAutoFit/>
          </a:bodyPr>
          <a:lstStyle/>
          <a:p>
            <a:pPr algn="l" marL="777240" indent="-388620" lvl="1">
              <a:lnSpc>
                <a:spcPts val="6120"/>
              </a:lnSpc>
              <a:buAutoNum type="arabicPeriod" startAt="1"/>
            </a:pPr>
            <a:r>
              <a:rPr lang="en-US" b="true" sz="3600">
                <a:solidFill>
                  <a:srgbClr val="404040"/>
                </a:solidFill>
                <a:latin typeface="Montserrat Medium"/>
                <a:ea typeface="Montserrat Medium"/>
                <a:cs typeface="Montserrat Medium"/>
                <a:sym typeface="Montserrat Medium"/>
              </a:rPr>
              <a:t> Leikkaa 5 metriä lankaa. </a:t>
            </a:r>
          </a:p>
          <a:p>
            <a:pPr algn="l" marL="777240" indent="-388620" lvl="1">
              <a:lnSpc>
                <a:spcPts val="6120"/>
              </a:lnSpc>
              <a:buAutoNum type="arabicPeriod" startAt="1"/>
            </a:pPr>
            <a:r>
              <a:rPr lang="en-US" b="true" sz="3600">
                <a:solidFill>
                  <a:srgbClr val="404040"/>
                </a:solidFill>
                <a:latin typeface="Montserrat Bold"/>
                <a:ea typeface="Montserrat Bold"/>
                <a:cs typeface="Montserrat Bold"/>
                <a:sym typeface="Montserrat Bold"/>
              </a:rPr>
              <a:t>Kiedo langan toinen pää kepin ympärille</a:t>
            </a:r>
            <a:r>
              <a:rPr lang="en-US" b="true" sz="3600">
                <a:solidFill>
                  <a:srgbClr val="404040"/>
                </a:solidFill>
                <a:latin typeface="Montserrat Medium"/>
                <a:ea typeface="Montserrat Medium"/>
                <a:cs typeface="Montserrat Medium"/>
                <a:sym typeface="Montserrat Medium"/>
              </a:rPr>
              <a:t> kehyksen alareunaan, </a:t>
            </a:r>
            <a:r>
              <a:rPr lang="en-US" b="true" sz="3600">
                <a:solidFill>
                  <a:srgbClr val="404040"/>
                </a:solidFill>
                <a:latin typeface="Montserrat Bold"/>
                <a:ea typeface="Montserrat Bold"/>
                <a:cs typeface="Montserrat Bold"/>
                <a:sym typeface="Montserrat Bold"/>
              </a:rPr>
              <a:t>1-2 cm päähän kulmasta</a:t>
            </a:r>
            <a:r>
              <a:rPr lang="en-US" b="true" sz="3600">
                <a:solidFill>
                  <a:srgbClr val="404040"/>
                </a:solidFill>
                <a:latin typeface="Montserrat Medium"/>
                <a:ea typeface="Montserrat Medium"/>
                <a:cs typeface="Montserrat Medium"/>
                <a:sym typeface="Montserrat Medium"/>
              </a:rPr>
              <a:t> ja tee </a:t>
            </a:r>
            <a:r>
              <a:rPr lang="en-US" b="true" sz="3600">
                <a:solidFill>
                  <a:srgbClr val="404040"/>
                </a:solidFill>
                <a:latin typeface="Montserrat Bold"/>
                <a:ea typeface="Montserrat Bold"/>
                <a:cs typeface="Montserrat Bold"/>
                <a:sym typeface="Montserrat Bold"/>
              </a:rPr>
              <a:t>umpisolmu</a:t>
            </a:r>
            <a:r>
              <a:rPr lang="en-US" b="true" sz="3600">
                <a:solidFill>
                  <a:srgbClr val="404040"/>
                </a:solidFill>
                <a:latin typeface="Montserrat Medium"/>
                <a:ea typeface="Montserrat Medium"/>
                <a:cs typeface="Montserrat Medium"/>
                <a:sym typeface="Montserrat Medium"/>
              </a:rPr>
              <a:t>.</a:t>
            </a:r>
          </a:p>
          <a:p>
            <a:pPr algn="l" marL="777240" indent="-388620" lvl="1">
              <a:lnSpc>
                <a:spcPts val="6120"/>
              </a:lnSpc>
              <a:buAutoNum type="arabicPeriod" startAt="1"/>
            </a:pPr>
            <a:r>
              <a:rPr lang="en-US" b="true" sz="3600">
                <a:solidFill>
                  <a:srgbClr val="404040"/>
                </a:solidFill>
                <a:latin typeface="Montserrat Medium"/>
                <a:ea typeface="Montserrat Medium"/>
                <a:cs typeface="Montserrat Medium"/>
                <a:sym typeface="Montserrat Medium"/>
              </a:rPr>
              <a:t>Kuljeta </a:t>
            </a:r>
            <a:r>
              <a:rPr lang="en-US" b="true" sz="3600">
                <a:solidFill>
                  <a:srgbClr val="404040"/>
                </a:solidFill>
                <a:latin typeface="Montserrat Bold"/>
                <a:ea typeface="Montserrat Bold"/>
                <a:cs typeface="Montserrat Bold"/>
                <a:sym typeface="Montserrat Bold"/>
              </a:rPr>
              <a:t>lanka suoraan ylös</a:t>
            </a:r>
            <a:r>
              <a:rPr lang="en-US" b="true" sz="3600">
                <a:solidFill>
                  <a:srgbClr val="404040"/>
                </a:solidFill>
                <a:latin typeface="Montserrat Medium"/>
                <a:ea typeface="Montserrat Medium"/>
                <a:cs typeface="Montserrat Medium"/>
                <a:sym typeface="Montserrat Medium"/>
              </a:rPr>
              <a:t> ja </a:t>
            </a:r>
            <a:r>
              <a:rPr lang="en-US" b="true" sz="3600">
                <a:solidFill>
                  <a:srgbClr val="404040"/>
                </a:solidFill>
                <a:latin typeface="Montserrat Bold"/>
                <a:ea typeface="Montserrat Bold"/>
                <a:cs typeface="Montserrat Bold"/>
                <a:sym typeface="Montserrat Bold"/>
              </a:rPr>
              <a:t>kiedo se tiukasti</a:t>
            </a:r>
            <a:r>
              <a:rPr lang="en-US" b="true" sz="3600">
                <a:solidFill>
                  <a:srgbClr val="404040"/>
                </a:solidFill>
                <a:latin typeface="Montserrat Medium"/>
                <a:ea typeface="Montserrat Medium"/>
                <a:cs typeface="Montserrat Medium"/>
                <a:sym typeface="Montserrat Medium"/>
              </a:rPr>
              <a:t> </a:t>
            </a:r>
            <a:r>
              <a:rPr lang="en-US" b="true" sz="3600">
                <a:solidFill>
                  <a:srgbClr val="404040"/>
                </a:solidFill>
                <a:latin typeface="Montserrat Bold"/>
                <a:ea typeface="Montserrat Bold"/>
                <a:cs typeface="Montserrat Bold"/>
                <a:sym typeface="Montserrat Bold"/>
              </a:rPr>
              <a:t>kehyksen alareunaan </a:t>
            </a:r>
            <a:r>
              <a:rPr lang="en-US" b="true" sz="3600">
                <a:solidFill>
                  <a:srgbClr val="404040"/>
                </a:solidFill>
                <a:latin typeface="Montserrat Medium"/>
                <a:ea typeface="Montserrat Medium"/>
                <a:cs typeface="Montserrat Medium"/>
                <a:sym typeface="Montserrat Medium"/>
              </a:rPr>
              <a:t>kiepauttaen lankaa pari kertaa kepin ympärille.</a:t>
            </a:r>
          </a:p>
          <a:p>
            <a:pPr algn="l" marL="777240" indent="-388620" lvl="1">
              <a:lnSpc>
                <a:spcPts val="6120"/>
              </a:lnSpc>
              <a:buAutoNum type="arabicPeriod" startAt="1"/>
            </a:pPr>
            <a:r>
              <a:rPr lang="en-US" b="true" sz="3600">
                <a:solidFill>
                  <a:srgbClr val="404040"/>
                </a:solidFill>
                <a:latin typeface="Montserrat Medium"/>
                <a:ea typeface="Montserrat Medium"/>
                <a:cs typeface="Montserrat Medium"/>
                <a:sym typeface="Montserrat Medium"/>
              </a:rPr>
              <a:t>Huom! Tarkista, että lanka ei jää löysäksi!</a:t>
            </a:r>
            <a:r>
              <a:rPr lang="en-US" b="true" sz="3600">
                <a:solidFill>
                  <a:srgbClr val="404040"/>
                </a:solidFill>
                <a:latin typeface="Montserrat Medium"/>
                <a:ea typeface="Montserrat Medium"/>
                <a:cs typeface="Montserrat Medium"/>
                <a:sym typeface="Montserrat Medium"/>
              </a:rPr>
              <a:t> </a:t>
            </a:r>
          </a:p>
          <a:p>
            <a:pPr algn="l" marL="777240" indent="-388620" lvl="1">
              <a:lnSpc>
                <a:spcPts val="6120"/>
              </a:lnSpc>
              <a:buAutoNum type="arabicPeriod" startAt="1"/>
            </a:pPr>
            <a:r>
              <a:rPr lang="en-US" b="true" sz="3600">
                <a:solidFill>
                  <a:srgbClr val="404040"/>
                </a:solidFill>
                <a:latin typeface="Montserrat Bold"/>
                <a:ea typeface="Montserrat Bold"/>
                <a:cs typeface="Montserrat Bold"/>
                <a:sym typeface="Montserrat Bold"/>
              </a:rPr>
              <a:t>Tee umpisolmu</a:t>
            </a:r>
            <a:r>
              <a:rPr lang="en-US" b="true" sz="3600">
                <a:solidFill>
                  <a:srgbClr val="404040"/>
                </a:solidFill>
                <a:latin typeface="Montserrat Medium"/>
                <a:ea typeface="Montserrat Medium"/>
                <a:cs typeface="Montserrat Medium"/>
                <a:sym typeface="Montserrat Medium"/>
              </a:rPr>
              <a:t> ja katkaise lanka. </a:t>
            </a:r>
          </a:p>
          <a:p>
            <a:pPr algn="l">
              <a:lnSpc>
                <a:spcPts val="6120"/>
              </a:lnSpc>
            </a:pPr>
            <a:r>
              <a:rPr lang="en-US" sz="3600" b="true">
                <a:solidFill>
                  <a:srgbClr val="404040"/>
                </a:solidFill>
                <a:latin typeface="Montserrat Medium"/>
                <a:ea typeface="Montserrat Medium"/>
                <a:cs typeface="Montserrat Medium"/>
                <a:sym typeface="Montserrat Medium"/>
              </a:rPr>
              <a:t>      Jatka leikatulla langalla.</a:t>
            </a:r>
          </a:p>
          <a:p>
            <a:pPr algn="l">
              <a:lnSpc>
                <a:spcPts val="3937"/>
              </a:lnSpc>
              <a:spcBef>
                <a:spcPct val="0"/>
              </a:spcBef>
            </a:pPr>
            <a:r>
              <a:rPr lang="en-US" b="true" sz="2812">
                <a:solidFill>
                  <a:srgbClr val="404040"/>
                </a:solidFill>
                <a:latin typeface="Montserrat Medium"/>
                <a:ea typeface="Montserrat Medium"/>
                <a:cs typeface="Montserrat Medium"/>
                <a:sym typeface="Montserrat Medium"/>
              </a:rPr>
              <a:t>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8" id="8"/>
          <p:cNvSpPr/>
          <p:nvPr/>
        </p:nvSpPr>
        <p:spPr>
          <a:xfrm flipH="false" flipV="false" rot="0">
            <a:off x="14007982" y="494521"/>
            <a:ext cx="4192978" cy="4648979"/>
          </a:xfrm>
          <a:custGeom>
            <a:avLst/>
            <a:gdLst/>
            <a:ahLst/>
            <a:cxnLst/>
            <a:rect r="r" b="b" t="t" l="l"/>
            <a:pathLst>
              <a:path h="4648979" w="4192978">
                <a:moveTo>
                  <a:pt x="0" y="0"/>
                </a:moveTo>
                <a:lnTo>
                  <a:pt x="4192979" y="0"/>
                </a:lnTo>
                <a:lnTo>
                  <a:pt x="4192979" y="4648979"/>
                </a:lnTo>
                <a:lnTo>
                  <a:pt x="0" y="4648979"/>
                </a:lnTo>
                <a:lnTo>
                  <a:pt x="0" y="0"/>
                </a:lnTo>
                <a:close/>
              </a:path>
            </a:pathLst>
          </a:custGeom>
          <a:blipFill>
            <a:blip r:embed="rId7"/>
            <a:stretch>
              <a:fillRect l="0" t="0" r="0" b="0"/>
            </a:stretch>
          </a:blipFill>
        </p:spPr>
      </p:sp>
      <p:sp>
        <p:nvSpPr>
          <p:cNvPr name="Freeform 9" id="9"/>
          <p:cNvSpPr/>
          <p:nvPr/>
        </p:nvSpPr>
        <p:spPr>
          <a:xfrm flipH="false" flipV="false" rot="0">
            <a:off x="14007982" y="5251909"/>
            <a:ext cx="4192978" cy="4671325"/>
          </a:xfrm>
          <a:custGeom>
            <a:avLst/>
            <a:gdLst/>
            <a:ahLst/>
            <a:cxnLst/>
            <a:rect r="r" b="b" t="t" l="l"/>
            <a:pathLst>
              <a:path h="4671325" w="4192978">
                <a:moveTo>
                  <a:pt x="0" y="0"/>
                </a:moveTo>
                <a:lnTo>
                  <a:pt x="4192979" y="0"/>
                </a:lnTo>
                <a:lnTo>
                  <a:pt x="4192979" y="4671325"/>
                </a:lnTo>
                <a:lnTo>
                  <a:pt x="0" y="4671325"/>
                </a:lnTo>
                <a:lnTo>
                  <a:pt x="0" y="0"/>
                </a:lnTo>
                <a:close/>
              </a:path>
            </a:pathLst>
          </a:custGeom>
          <a:blipFill>
            <a:blip r:embed="rId8"/>
            <a:stretch>
              <a:fillRect l="0" t="-12309" r="-4263" b="-12472"/>
            </a:stretch>
          </a:blipFill>
        </p:spPr>
      </p:sp>
      <p:sp>
        <p:nvSpPr>
          <p:cNvPr name="TextBox 10" id="10"/>
          <p:cNvSpPr txBox="true"/>
          <p:nvPr/>
        </p:nvSpPr>
        <p:spPr>
          <a:xfrm rot="0">
            <a:off x="3427648" y="189162"/>
            <a:ext cx="10580334"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LOIMEN LUOMINEN</a:t>
            </a:r>
          </a:p>
        </p:txBody>
      </p:sp>
      <p:sp>
        <p:nvSpPr>
          <p:cNvPr name="TextBox 11" id="11"/>
          <p:cNvSpPr txBox="true"/>
          <p:nvPr/>
        </p:nvSpPr>
        <p:spPr>
          <a:xfrm rot="0">
            <a:off x="2047717" y="2597246"/>
            <a:ext cx="11127139" cy="6356985"/>
          </a:xfrm>
          <a:prstGeom prst="rect">
            <a:avLst/>
          </a:prstGeom>
        </p:spPr>
        <p:txBody>
          <a:bodyPr anchor="t" rtlCol="false" tIns="0" lIns="0" bIns="0" rIns="0">
            <a:spAutoFit/>
          </a:bodyPr>
          <a:lstStyle/>
          <a:p>
            <a:pPr algn="just">
              <a:lnSpc>
                <a:spcPts val="5040"/>
              </a:lnSpc>
            </a:pPr>
            <a:r>
              <a:rPr lang="en-US" sz="3600" b="true">
                <a:solidFill>
                  <a:srgbClr val="404040"/>
                </a:solidFill>
                <a:latin typeface="Montserrat Medium"/>
                <a:ea typeface="Montserrat Medium"/>
                <a:cs typeface="Montserrat Medium"/>
                <a:sym typeface="Montserrat Medium"/>
              </a:rPr>
              <a:t>6. Toista sama </a:t>
            </a:r>
            <a:r>
              <a:rPr lang="en-US" sz="3600" b="true">
                <a:solidFill>
                  <a:srgbClr val="404040"/>
                </a:solidFill>
                <a:latin typeface="Montserrat Bold"/>
                <a:ea typeface="Montserrat Bold"/>
                <a:cs typeface="Montserrat Bold"/>
                <a:sym typeface="Montserrat Bold"/>
              </a:rPr>
              <a:t>1cm päähän </a:t>
            </a:r>
            <a:r>
              <a:rPr lang="en-US" sz="3600">
                <a:solidFill>
                  <a:srgbClr val="404040"/>
                </a:solidFill>
                <a:latin typeface="Montserrat"/>
                <a:ea typeface="Montserrat"/>
                <a:cs typeface="Montserrat"/>
                <a:sym typeface="Montserrat"/>
              </a:rPr>
              <a:t>edellisestä langasta</a:t>
            </a:r>
            <a:r>
              <a:rPr lang="en-US" sz="3600" b="true">
                <a:solidFill>
                  <a:srgbClr val="404040"/>
                </a:solidFill>
                <a:latin typeface="Montserrat Medium"/>
                <a:ea typeface="Montserrat Medium"/>
                <a:cs typeface="Montserrat Medium"/>
                <a:sym typeface="Montserrat Medium"/>
              </a:rPr>
              <a:t>: </a:t>
            </a:r>
            <a:r>
              <a:rPr lang="en-US" sz="3600" b="true">
                <a:solidFill>
                  <a:srgbClr val="404040"/>
                </a:solidFill>
                <a:latin typeface="Montserrat Bold"/>
                <a:ea typeface="Montserrat Bold"/>
                <a:cs typeface="Montserrat Bold"/>
                <a:sym typeface="Montserrat Bold"/>
              </a:rPr>
              <a:t>kiedo lanka kepin ympärille, tee solmu, vie lanka kehyksen toiseen reunaan, kiedo tiukasti, tee solmu ja katkaise lanka</a:t>
            </a:r>
            <a:r>
              <a:rPr lang="en-US" sz="3600" b="true">
                <a:solidFill>
                  <a:srgbClr val="404040"/>
                </a:solidFill>
                <a:latin typeface="Montserrat Medium"/>
                <a:ea typeface="Montserrat Medium"/>
                <a:cs typeface="Montserrat Medium"/>
                <a:sym typeface="Montserrat Medium"/>
              </a:rPr>
              <a:t>.</a:t>
            </a:r>
          </a:p>
          <a:p>
            <a:pPr algn="just">
              <a:lnSpc>
                <a:spcPts val="5040"/>
              </a:lnSpc>
              <a:spcBef>
                <a:spcPct val="0"/>
              </a:spcBef>
            </a:pPr>
          </a:p>
          <a:p>
            <a:pPr algn="just">
              <a:lnSpc>
                <a:spcPts val="5040"/>
              </a:lnSpc>
              <a:spcBef>
                <a:spcPct val="0"/>
              </a:spcBef>
            </a:pPr>
            <a:r>
              <a:rPr lang="en-US" b="true" sz="3600">
                <a:solidFill>
                  <a:srgbClr val="404040"/>
                </a:solidFill>
                <a:latin typeface="Montserrat Medium"/>
                <a:ea typeface="Montserrat Medium"/>
                <a:cs typeface="Montserrat Medium"/>
                <a:sym typeface="Montserrat Medium"/>
              </a:rPr>
              <a:t>7. Jatka loimen tekemistä kehyksen toiseen reunaan kuten edellä, kunnes sinulla on </a:t>
            </a:r>
            <a:r>
              <a:rPr lang="en-US" b="true" sz="3600">
                <a:solidFill>
                  <a:srgbClr val="404040"/>
                </a:solidFill>
                <a:latin typeface="Montserrat Bold"/>
                <a:ea typeface="Montserrat Bold"/>
                <a:cs typeface="Montserrat Bold"/>
                <a:sym typeface="Montserrat Bold"/>
              </a:rPr>
              <a:t>ainakin 10 loimilankaa noin 1cm päässä toisistaan</a:t>
            </a:r>
            <a:r>
              <a:rPr lang="en-US" b="true" sz="3600">
                <a:solidFill>
                  <a:srgbClr val="404040"/>
                </a:solidFill>
                <a:latin typeface="Montserrat Medium"/>
                <a:ea typeface="Montserrat Medium"/>
                <a:cs typeface="Montserrat Medium"/>
                <a:sym typeface="Montserrat Medium"/>
              </a:rPr>
              <a:t>. Ota tarvittaessa lisää lankaa, jos 5m ei riitä koko loimeen.</a:t>
            </a:r>
          </a:p>
        </p:txBody>
      </p:sp>
      <p:sp>
        <p:nvSpPr>
          <p:cNvPr name="TextBox 12" id="12"/>
          <p:cNvSpPr txBox="true"/>
          <p:nvPr/>
        </p:nvSpPr>
        <p:spPr>
          <a:xfrm rot="0">
            <a:off x="14007982" y="4718818"/>
            <a:ext cx="4113758" cy="323215"/>
          </a:xfrm>
          <a:prstGeom prst="rect">
            <a:avLst/>
          </a:prstGeom>
        </p:spPr>
        <p:txBody>
          <a:bodyPr anchor="t" rtlCol="false" tIns="0" lIns="0" bIns="0" rIns="0">
            <a:spAutoFit/>
          </a:bodyPr>
          <a:lstStyle/>
          <a:p>
            <a:pPr algn="ctr">
              <a:lnSpc>
                <a:spcPts val="2660"/>
              </a:lnSpc>
              <a:spcBef>
                <a:spcPct val="0"/>
              </a:spcBef>
            </a:pPr>
            <a:r>
              <a:rPr lang="en-US" b="true" sz="1900">
                <a:solidFill>
                  <a:srgbClr val="404040"/>
                </a:solidFill>
                <a:latin typeface="Montserrat Medium"/>
                <a:ea typeface="Montserrat Medium"/>
                <a:cs typeface="Montserrat Medium"/>
                <a:sym typeface="Montserrat Medium"/>
              </a:rPr>
              <a:t>Kuva: Alfred Barlow, CC BY-SA 3.0</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888" r="0" b="-7888"/>
            </a:stretch>
          </a:blipFill>
        </p:spPr>
      </p:sp>
      <p:sp>
        <p:nvSpPr>
          <p:cNvPr name="TextBox 3" id="3"/>
          <p:cNvSpPr txBox="true"/>
          <p:nvPr/>
        </p:nvSpPr>
        <p:spPr>
          <a:xfrm rot="0">
            <a:off x="2295766" y="616391"/>
            <a:ext cx="11991854" cy="1956435"/>
          </a:xfrm>
          <a:prstGeom prst="rect">
            <a:avLst/>
          </a:prstGeom>
        </p:spPr>
        <p:txBody>
          <a:bodyPr anchor="t" rtlCol="false" tIns="0" lIns="0" bIns="0" rIns="0">
            <a:spAutoFit/>
          </a:bodyPr>
          <a:lstStyle/>
          <a:p>
            <a:pPr algn="l" marL="0" indent="0" lvl="0">
              <a:lnSpc>
                <a:spcPts val="15720"/>
              </a:lnSpc>
              <a:spcBef>
                <a:spcPct val="0"/>
              </a:spcBef>
            </a:pPr>
            <a:r>
              <a:rPr lang="en-US" sz="12000">
                <a:solidFill>
                  <a:srgbClr val="404040"/>
                </a:solidFill>
                <a:latin typeface="Hibernate"/>
                <a:ea typeface="Hibernate"/>
                <a:cs typeface="Hibernate"/>
                <a:sym typeface="Hibernate"/>
              </a:rPr>
              <a:t>PALTTINASIDOS</a:t>
            </a:r>
          </a:p>
        </p:txBody>
      </p:sp>
      <p:sp>
        <p:nvSpPr>
          <p:cNvPr name="Freeform 4" id="4"/>
          <p:cNvSpPr/>
          <p:nvPr/>
        </p:nvSpPr>
        <p:spPr>
          <a:xfrm flipH="false" flipV="false" rot="0">
            <a:off x="13184175" y="5435041"/>
            <a:ext cx="5394578" cy="4851959"/>
          </a:xfrm>
          <a:custGeom>
            <a:avLst/>
            <a:gdLst/>
            <a:ahLst/>
            <a:cxnLst/>
            <a:rect r="r" b="b" t="t" l="l"/>
            <a:pathLst>
              <a:path h="4851959" w="5394578">
                <a:moveTo>
                  <a:pt x="0" y="0"/>
                </a:moveTo>
                <a:lnTo>
                  <a:pt x="5394578" y="0"/>
                </a:lnTo>
                <a:lnTo>
                  <a:pt x="5394578" y="4851959"/>
                </a:lnTo>
                <a:lnTo>
                  <a:pt x="0" y="4851959"/>
                </a:lnTo>
                <a:lnTo>
                  <a:pt x="0" y="0"/>
                </a:lnTo>
                <a:close/>
              </a:path>
            </a:pathLst>
          </a:custGeom>
          <a:blipFill>
            <a:blip r:embed="rId3"/>
            <a:stretch>
              <a:fillRect l="0" t="0" r="0" b="0"/>
            </a:stretch>
          </a:blipFill>
        </p:spPr>
      </p:sp>
      <p:sp>
        <p:nvSpPr>
          <p:cNvPr name="Freeform 5" id="5"/>
          <p:cNvSpPr/>
          <p:nvPr/>
        </p:nvSpPr>
        <p:spPr>
          <a:xfrm flipH="false" flipV="false" rot="0">
            <a:off x="13184175" y="0"/>
            <a:ext cx="5103825" cy="5435041"/>
          </a:xfrm>
          <a:custGeom>
            <a:avLst/>
            <a:gdLst/>
            <a:ahLst/>
            <a:cxnLst/>
            <a:rect r="r" b="b" t="t" l="l"/>
            <a:pathLst>
              <a:path h="5435041" w="5103825">
                <a:moveTo>
                  <a:pt x="0" y="0"/>
                </a:moveTo>
                <a:lnTo>
                  <a:pt x="5103825" y="0"/>
                </a:lnTo>
                <a:lnTo>
                  <a:pt x="5103825" y="5435041"/>
                </a:lnTo>
                <a:lnTo>
                  <a:pt x="0" y="5435041"/>
                </a:lnTo>
                <a:lnTo>
                  <a:pt x="0" y="0"/>
                </a:lnTo>
                <a:close/>
              </a:path>
            </a:pathLst>
          </a:custGeom>
          <a:blipFill>
            <a:blip r:embed="rId4"/>
            <a:stretch>
              <a:fillRect l="0" t="0" r="0" b="-4176"/>
            </a:stretch>
          </a:blipFill>
        </p:spPr>
      </p:sp>
      <p:sp>
        <p:nvSpPr>
          <p:cNvPr name="Freeform 6" id="6"/>
          <p:cNvSpPr/>
          <p:nvPr/>
        </p:nvSpPr>
        <p:spPr>
          <a:xfrm flipH="false" flipV="false" rot="0">
            <a:off x="9144000" y="0"/>
            <a:ext cx="4040175" cy="2693450"/>
          </a:xfrm>
          <a:custGeom>
            <a:avLst/>
            <a:gdLst/>
            <a:ahLst/>
            <a:cxnLst/>
            <a:rect r="r" b="b" t="t" l="l"/>
            <a:pathLst>
              <a:path h="2693450" w="4040175">
                <a:moveTo>
                  <a:pt x="0" y="0"/>
                </a:moveTo>
                <a:lnTo>
                  <a:pt x="4040175" y="0"/>
                </a:lnTo>
                <a:lnTo>
                  <a:pt x="4040175" y="2693450"/>
                </a:lnTo>
                <a:lnTo>
                  <a:pt x="0" y="2693450"/>
                </a:lnTo>
                <a:lnTo>
                  <a:pt x="0" y="0"/>
                </a:lnTo>
                <a:close/>
              </a:path>
            </a:pathLst>
          </a:custGeom>
          <a:blipFill>
            <a:blip r:embed="rId5"/>
            <a:stretch>
              <a:fillRect l="0" t="0" r="0" b="0"/>
            </a:stretch>
          </a:blipFill>
        </p:spPr>
      </p:sp>
      <p:sp>
        <p:nvSpPr>
          <p:cNvPr name="TextBox 7" id="7"/>
          <p:cNvSpPr txBox="true"/>
          <p:nvPr/>
        </p:nvSpPr>
        <p:spPr>
          <a:xfrm rot="0">
            <a:off x="1651215" y="3037773"/>
            <a:ext cx="10847962" cy="5981636"/>
          </a:xfrm>
          <a:prstGeom prst="rect">
            <a:avLst/>
          </a:prstGeom>
        </p:spPr>
        <p:txBody>
          <a:bodyPr anchor="t" rtlCol="false" tIns="0" lIns="0" bIns="0" rIns="0">
            <a:spAutoFit/>
          </a:bodyPr>
          <a:lstStyle/>
          <a:p>
            <a:pPr algn="l" marL="729207" indent="-364603" lvl="1">
              <a:lnSpc>
                <a:spcPts val="4728"/>
              </a:lnSpc>
              <a:buFont typeface="Arial"/>
              <a:buChar char="•"/>
            </a:pPr>
            <a:r>
              <a:rPr lang="en-US" b="true" sz="3377">
                <a:solidFill>
                  <a:srgbClr val="404040"/>
                </a:solidFill>
                <a:latin typeface="Montserrat Bold"/>
                <a:ea typeface="Montserrat Bold"/>
                <a:cs typeface="Montserrat Bold"/>
                <a:sym typeface="Montserrat Bold"/>
              </a:rPr>
              <a:t>Palttinasidos on vanhin ja kaikkein yksinkertaisin sidos</a:t>
            </a:r>
            <a:r>
              <a:rPr lang="en-US" b="true" sz="3377">
                <a:solidFill>
                  <a:srgbClr val="404040"/>
                </a:solidFill>
                <a:latin typeface="Montserrat Medium"/>
                <a:ea typeface="Montserrat Medium"/>
                <a:cs typeface="Montserrat Medium"/>
                <a:sym typeface="Montserrat Medium"/>
              </a:rPr>
              <a:t>. </a:t>
            </a:r>
          </a:p>
          <a:p>
            <a:pPr algn="l" marL="729207" indent="-364603" lvl="1">
              <a:lnSpc>
                <a:spcPts val="4728"/>
              </a:lnSpc>
              <a:buFont typeface="Arial"/>
              <a:buChar char="•"/>
            </a:pPr>
            <a:r>
              <a:rPr lang="en-US" b="true" sz="3377">
                <a:solidFill>
                  <a:srgbClr val="404040"/>
                </a:solidFill>
                <a:latin typeface="Montserrat Medium"/>
                <a:ea typeface="Montserrat Medium"/>
                <a:cs typeface="Montserrat Medium"/>
                <a:sym typeface="Montserrat Medium"/>
              </a:rPr>
              <a:t>Se on </a:t>
            </a:r>
            <a:r>
              <a:rPr lang="en-US" b="true" sz="3377">
                <a:solidFill>
                  <a:srgbClr val="404040"/>
                </a:solidFill>
                <a:latin typeface="Montserrat Bold"/>
                <a:ea typeface="Montserrat Bold"/>
                <a:cs typeface="Montserrat Bold"/>
                <a:sym typeface="Montserrat Bold"/>
              </a:rPr>
              <a:t>yksi kolmesta tyypillisimmästä</a:t>
            </a:r>
            <a:r>
              <a:rPr lang="en-US" b="true" sz="3377">
                <a:solidFill>
                  <a:srgbClr val="404040"/>
                </a:solidFill>
                <a:latin typeface="Montserrat Medium"/>
                <a:ea typeface="Montserrat Medium"/>
                <a:cs typeface="Montserrat Medium"/>
                <a:sym typeface="Montserrat Medium"/>
              </a:rPr>
              <a:t> kudotun kankaan </a:t>
            </a:r>
            <a:r>
              <a:rPr lang="en-US" b="true" sz="3377">
                <a:solidFill>
                  <a:srgbClr val="404040"/>
                </a:solidFill>
                <a:latin typeface="Montserrat Bold"/>
                <a:ea typeface="Montserrat Bold"/>
                <a:cs typeface="Montserrat Bold"/>
                <a:sym typeface="Montserrat Bold"/>
              </a:rPr>
              <a:t>perussidoksesta</a:t>
            </a:r>
            <a:r>
              <a:rPr lang="en-US" b="true" sz="3377">
                <a:solidFill>
                  <a:srgbClr val="404040"/>
                </a:solidFill>
                <a:latin typeface="Montserrat Medium"/>
                <a:ea typeface="Montserrat Medium"/>
                <a:cs typeface="Montserrat Medium"/>
                <a:sym typeface="Montserrat Medium"/>
              </a:rPr>
              <a:t>. </a:t>
            </a:r>
          </a:p>
          <a:p>
            <a:pPr algn="l" marL="729207" indent="-364603" lvl="1">
              <a:lnSpc>
                <a:spcPts val="4728"/>
              </a:lnSpc>
              <a:buFont typeface="Arial"/>
              <a:buChar char="•"/>
            </a:pPr>
            <a:r>
              <a:rPr lang="en-US" b="true" sz="3377">
                <a:solidFill>
                  <a:srgbClr val="404040"/>
                </a:solidFill>
                <a:latin typeface="Montserrat Medium"/>
                <a:ea typeface="Montserrat Medium"/>
                <a:cs typeface="Montserrat Medium"/>
                <a:sym typeface="Montserrat Medium"/>
              </a:rPr>
              <a:t>Muita tyypillisiä sidoksia on toimikas ja pomsi eli satiinisidos.</a:t>
            </a:r>
          </a:p>
          <a:p>
            <a:pPr algn="l" marL="729207" indent="-364603" lvl="1">
              <a:lnSpc>
                <a:spcPts val="4728"/>
              </a:lnSpc>
              <a:buFont typeface="Arial"/>
              <a:buChar char="•"/>
            </a:pPr>
            <a:r>
              <a:rPr lang="en-US" b="true" sz="3377">
                <a:solidFill>
                  <a:srgbClr val="404040"/>
                </a:solidFill>
                <a:latin typeface="Montserrat Medium"/>
                <a:ea typeface="Montserrat Medium"/>
                <a:cs typeface="Montserrat Medium"/>
                <a:sym typeface="Montserrat Medium"/>
              </a:rPr>
              <a:t>Palttinassa</a:t>
            </a:r>
            <a:r>
              <a:rPr lang="en-US" b="true" sz="3377">
                <a:solidFill>
                  <a:srgbClr val="404040"/>
                </a:solidFill>
                <a:latin typeface="Montserrat Bold"/>
                <a:ea typeface="Montserrat Bold"/>
                <a:cs typeface="Montserrat Bold"/>
                <a:sym typeface="Montserrat Bold"/>
              </a:rPr>
              <a:t> kude kulkee vuorotellen joka toisen loimen yli ja ali</a:t>
            </a:r>
            <a:r>
              <a:rPr lang="en-US" b="true" sz="3377">
                <a:solidFill>
                  <a:srgbClr val="404040"/>
                </a:solidFill>
                <a:latin typeface="Montserrat Medium"/>
                <a:ea typeface="Montserrat Medium"/>
                <a:cs typeface="Montserrat Medium"/>
                <a:sym typeface="Montserrat Medium"/>
              </a:rPr>
              <a:t>.</a:t>
            </a:r>
          </a:p>
          <a:p>
            <a:pPr algn="l" marL="729207" indent="-364603" lvl="1">
              <a:lnSpc>
                <a:spcPts val="4728"/>
              </a:lnSpc>
              <a:spcBef>
                <a:spcPct val="0"/>
              </a:spcBef>
              <a:buFont typeface="Arial"/>
              <a:buChar char="•"/>
            </a:pPr>
            <a:r>
              <a:rPr lang="en-US" b="true" sz="3377">
                <a:solidFill>
                  <a:srgbClr val="404040"/>
                </a:solidFill>
                <a:latin typeface="Montserrat Medium"/>
                <a:ea typeface="Montserrat Medium"/>
                <a:cs typeface="Montserrat Medium"/>
                <a:sym typeface="Montserrat Medium"/>
              </a:rPr>
              <a:t>Palttinasidoksella muodostuu joustamatonta ja molemmilta puolilta samanlaista kangasta.</a:t>
            </a:r>
          </a:p>
        </p:txBody>
      </p:sp>
      <p:sp>
        <p:nvSpPr>
          <p:cNvPr name="TextBox 8" id="8"/>
          <p:cNvSpPr txBox="true"/>
          <p:nvPr/>
        </p:nvSpPr>
        <p:spPr>
          <a:xfrm rot="0">
            <a:off x="15715059" y="5087861"/>
            <a:ext cx="2572941" cy="656259"/>
          </a:xfrm>
          <a:prstGeom prst="rect">
            <a:avLst/>
          </a:prstGeom>
        </p:spPr>
        <p:txBody>
          <a:bodyPr anchor="t" rtlCol="false" tIns="0" lIns="0" bIns="0" rIns="0">
            <a:spAutoFit/>
          </a:bodyPr>
          <a:lstStyle/>
          <a:p>
            <a:pPr algn="ctr">
              <a:lnSpc>
                <a:spcPts val="2678"/>
              </a:lnSpc>
            </a:pPr>
            <a:r>
              <a:rPr lang="en-US" sz="1913">
                <a:solidFill>
                  <a:srgbClr val="404040"/>
                </a:solidFill>
                <a:latin typeface="Open Sans"/>
                <a:ea typeface="Open Sans"/>
                <a:cs typeface="Open Sans"/>
                <a:sym typeface="Open Sans"/>
              </a:rPr>
              <a:t>Kuva: Ryj, CC BY-SA 3.0</a:t>
            </a:r>
          </a:p>
          <a:p>
            <a:pPr algn="ctr">
              <a:lnSpc>
                <a:spcPts val="2678"/>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10800000">
            <a:off x="12239407" y="0"/>
            <a:ext cx="6048593" cy="3211157"/>
          </a:xfrm>
          <a:custGeom>
            <a:avLst/>
            <a:gdLst/>
            <a:ahLst/>
            <a:cxnLst/>
            <a:rect r="r" b="b" t="t" l="l"/>
            <a:pathLst>
              <a:path h="3211157" w="6048593">
                <a:moveTo>
                  <a:pt x="0" y="0"/>
                </a:moveTo>
                <a:lnTo>
                  <a:pt x="6048593" y="0"/>
                </a:lnTo>
                <a:lnTo>
                  <a:pt x="6048593" y="3211157"/>
                </a:lnTo>
                <a:lnTo>
                  <a:pt x="0" y="3211157"/>
                </a:lnTo>
                <a:lnTo>
                  <a:pt x="0" y="0"/>
                </a:lnTo>
                <a:close/>
              </a:path>
            </a:pathLst>
          </a:custGeom>
          <a:blipFill>
            <a:blip r:embed="rId3"/>
            <a:stretch>
              <a:fillRect l="0" t="-8894" r="0" b="-30728"/>
            </a:stretch>
          </a:blipFill>
        </p:spPr>
      </p:sp>
      <p:sp>
        <p:nvSpPr>
          <p:cNvPr name="Freeform 4" id="4"/>
          <p:cNvSpPr/>
          <p:nvPr/>
        </p:nvSpPr>
        <p:spPr>
          <a:xfrm flipH="false" flipV="false" rot="0">
            <a:off x="12239407" y="3828456"/>
            <a:ext cx="6048593" cy="2883407"/>
          </a:xfrm>
          <a:custGeom>
            <a:avLst/>
            <a:gdLst/>
            <a:ahLst/>
            <a:cxnLst/>
            <a:rect r="r" b="b" t="t" l="l"/>
            <a:pathLst>
              <a:path h="2883407" w="6048593">
                <a:moveTo>
                  <a:pt x="0" y="0"/>
                </a:moveTo>
                <a:lnTo>
                  <a:pt x="6048593" y="0"/>
                </a:lnTo>
                <a:lnTo>
                  <a:pt x="6048593" y="2883407"/>
                </a:lnTo>
                <a:lnTo>
                  <a:pt x="0" y="2883407"/>
                </a:lnTo>
                <a:lnTo>
                  <a:pt x="0" y="0"/>
                </a:lnTo>
                <a:close/>
              </a:path>
            </a:pathLst>
          </a:custGeom>
          <a:blipFill>
            <a:blip r:embed="rId4"/>
            <a:stretch>
              <a:fillRect l="0" t="-55493" r="0" b="0"/>
            </a:stretch>
          </a:blipFill>
        </p:spPr>
      </p:sp>
      <p:sp>
        <p:nvSpPr>
          <p:cNvPr name="Freeform 5" id="5"/>
          <p:cNvSpPr/>
          <p:nvPr/>
        </p:nvSpPr>
        <p:spPr>
          <a:xfrm flipH="false" flipV="false" rot="-10800000">
            <a:off x="12239407" y="7329162"/>
            <a:ext cx="6010267" cy="2957838"/>
          </a:xfrm>
          <a:custGeom>
            <a:avLst/>
            <a:gdLst/>
            <a:ahLst/>
            <a:cxnLst/>
            <a:rect r="r" b="b" t="t" l="l"/>
            <a:pathLst>
              <a:path h="2957838" w="6010267">
                <a:moveTo>
                  <a:pt x="0" y="0"/>
                </a:moveTo>
                <a:lnTo>
                  <a:pt x="6010267" y="0"/>
                </a:lnTo>
                <a:lnTo>
                  <a:pt x="6010267" y="2957838"/>
                </a:lnTo>
                <a:lnTo>
                  <a:pt x="0" y="2957838"/>
                </a:lnTo>
                <a:lnTo>
                  <a:pt x="0" y="0"/>
                </a:lnTo>
                <a:close/>
              </a:path>
            </a:pathLst>
          </a:custGeom>
          <a:blipFill>
            <a:blip r:embed="rId5"/>
            <a:stretch>
              <a:fillRect l="0" t="-14708" r="0" b="-37690"/>
            </a:stretch>
          </a:blipFill>
        </p:spPr>
      </p:sp>
      <p:sp>
        <p:nvSpPr>
          <p:cNvPr name="TextBox 6" id="6"/>
          <p:cNvSpPr txBox="true"/>
          <p:nvPr/>
        </p:nvSpPr>
        <p:spPr>
          <a:xfrm rot="0">
            <a:off x="603303" y="325526"/>
            <a:ext cx="11991854" cy="1956435"/>
          </a:xfrm>
          <a:prstGeom prst="rect">
            <a:avLst/>
          </a:prstGeom>
        </p:spPr>
        <p:txBody>
          <a:bodyPr anchor="t" rtlCol="false" tIns="0" lIns="0" bIns="0" rIns="0">
            <a:spAutoFit/>
          </a:bodyPr>
          <a:lstStyle/>
          <a:p>
            <a:pPr algn="l" marL="0" indent="0" lvl="0">
              <a:lnSpc>
                <a:spcPts val="15720"/>
              </a:lnSpc>
              <a:spcBef>
                <a:spcPct val="0"/>
              </a:spcBef>
            </a:pPr>
            <a:r>
              <a:rPr lang="en-US" sz="12000">
                <a:solidFill>
                  <a:srgbClr val="404040"/>
                </a:solidFill>
                <a:latin typeface="Hibernate"/>
                <a:ea typeface="Hibernate"/>
                <a:cs typeface="Hibernate"/>
                <a:sym typeface="Hibernate"/>
              </a:rPr>
              <a:t>KUTOMINEN - PALTTINASIDOS</a:t>
            </a:r>
          </a:p>
        </p:txBody>
      </p:sp>
      <p:sp>
        <p:nvSpPr>
          <p:cNvPr name="TextBox 7" id="7"/>
          <p:cNvSpPr txBox="true"/>
          <p:nvPr/>
        </p:nvSpPr>
        <p:spPr>
          <a:xfrm rot="0">
            <a:off x="603303" y="2196236"/>
            <a:ext cx="11363487" cy="7871460"/>
          </a:xfrm>
          <a:prstGeom prst="rect">
            <a:avLst/>
          </a:prstGeom>
        </p:spPr>
        <p:txBody>
          <a:bodyPr anchor="t" rtlCol="false" tIns="0" lIns="0" bIns="0" rIns="0">
            <a:spAutoFit/>
          </a:bodyPr>
          <a:lstStyle/>
          <a:p>
            <a:pPr algn="l">
              <a:lnSpc>
                <a:spcPts val="4650"/>
              </a:lnSpc>
            </a:pPr>
            <a:r>
              <a:rPr lang="en-US" sz="3100" b="true">
                <a:solidFill>
                  <a:srgbClr val="404040"/>
                </a:solidFill>
                <a:latin typeface="Montserrat Medium"/>
                <a:ea typeface="Montserrat Medium"/>
                <a:cs typeface="Montserrat Medium"/>
                <a:sym typeface="Montserrat Medium"/>
              </a:rPr>
              <a:t>1. Ota jotain</a:t>
            </a:r>
            <a:r>
              <a:rPr lang="en-US" sz="3100" b="true">
                <a:solidFill>
                  <a:srgbClr val="404040"/>
                </a:solidFill>
                <a:latin typeface="Montserrat Bold"/>
                <a:ea typeface="Montserrat Bold"/>
                <a:cs typeface="Montserrat Bold"/>
                <a:sym typeface="Montserrat Bold"/>
              </a:rPr>
              <a:t> luonnonmateriaalia, jota käytät kuteena</a:t>
            </a:r>
            <a:r>
              <a:rPr lang="en-US" sz="3100" b="true">
                <a:solidFill>
                  <a:srgbClr val="404040"/>
                </a:solidFill>
                <a:latin typeface="Montserrat Medium"/>
                <a:ea typeface="Montserrat Medium"/>
                <a:cs typeface="Montserrat Medium"/>
                <a:sym typeface="Montserrat Medium"/>
              </a:rPr>
              <a:t>. </a:t>
            </a:r>
          </a:p>
          <a:p>
            <a:pPr algn="l">
              <a:lnSpc>
                <a:spcPts val="3600"/>
              </a:lnSpc>
            </a:pPr>
          </a:p>
          <a:p>
            <a:pPr algn="l">
              <a:lnSpc>
                <a:spcPts val="4800"/>
              </a:lnSpc>
            </a:pPr>
            <a:r>
              <a:rPr lang="en-US" sz="3200" b="true">
                <a:solidFill>
                  <a:srgbClr val="404040"/>
                </a:solidFill>
                <a:latin typeface="Montserrat Medium"/>
                <a:ea typeface="Montserrat Medium"/>
                <a:cs typeface="Montserrat Medium"/>
                <a:sym typeface="Montserrat Medium"/>
              </a:rPr>
              <a:t>2. </a:t>
            </a:r>
            <a:r>
              <a:rPr lang="en-US" sz="3200" b="true">
                <a:solidFill>
                  <a:srgbClr val="404040"/>
                </a:solidFill>
                <a:latin typeface="Montserrat Medium"/>
                <a:ea typeface="Montserrat Medium"/>
                <a:cs typeface="Montserrat Medium"/>
                <a:sym typeface="Montserrat Medium"/>
              </a:rPr>
              <a:t>Aloita kehyksen vasemmasta alakulmasta. </a:t>
            </a:r>
            <a:r>
              <a:rPr lang="en-US" sz="3200" b="true">
                <a:solidFill>
                  <a:srgbClr val="404040"/>
                </a:solidFill>
                <a:latin typeface="Montserrat Bold"/>
                <a:ea typeface="Montserrat Bold"/>
                <a:cs typeface="Montserrat Bold"/>
                <a:sym typeface="Montserrat Bold"/>
              </a:rPr>
              <a:t>Pujota kudemateriaalia vuorotellen joka toisen loimilangan ali ja joka toisen yli</a:t>
            </a:r>
            <a:r>
              <a:rPr lang="en-US" sz="3200" b="true">
                <a:solidFill>
                  <a:srgbClr val="404040"/>
                </a:solidFill>
                <a:latin typeface="Montserrat Medium"/>
                <a:ea typeface="Montserrat Medium"/>
                <a:cs typeface="Montserrat Medium"/>
                <a:sym typeface="Montserrat Medium"/>
              </a:rPr>
              <a:t>.</a:t>
            </a:r>
          </a:p>
          <a:p>
            <a:pPr algn="l">
              <a:lnSpc>
                <a:spcPts val="3600"/>
              </a:lnSpc>
            </a:pPr>
          </a:p>
          <a:p>
            <a:pPr algn="l">
              <a:lnSpc>
                <a:spcPts val="4800"/>
              </a:lnSpc>
            </a:pPr>
            <a:r>
              <a:rPr lang="en-US" sz="3200" b="true">
                <a:solidFill>
                  <a:srgbClr val="404040"/>
                </a:solidFill>
                <a:latin typeface="Montserrat Medium"/>
                <a:ea typeface="Montserrat Medium"/>
                <a:cs typeface="Montserrat Medium"/>
                <a:sym typeface="Montserrat Medium"/>
              </a:rPr>
              <a:t>3. </a:t>
            </a:r>
            <a:r>
              <a:rPr lang="en-US" sz="3200" b="true">
                <a:solidFill>
                  <a:srgbClr val="404040"/>
                </a:solidFill>
                <a:latin typeface="Montserrat Bold"/>
                <a:ea typeface="Montserrat Bold"/>
                <a:cs typeface="Montserrat Bold"/>
                <a:sym typeface="Montserrat Bold"/>
              </a:rPr>
              <a:t>Jatka eteenpäin kehyksen toiseen laitaan</a:t>
            </a:r>
            <a:r>
              <a:rPr lang="en-US" sz="3200" b="true">
                <a:solidFill>
                  <a:srgbClr val="404040"/>
                </a:solidFill>
                <a:latin typeface="Montserrat Medium"/>
                <a:ea typeface="Montserrat Medium"/>
                <a:cs typeface="Montserrat Medium"/>
                <a:sym typeface="Montserrat Medium"/>
              </a:rPr>
              <a:t>. </a:t>
            </a:r>
          </a:p>
          <a:p>
            <a:pPr algn="l">
              <a:lnSpc>
                <a:spcPts val="3600"/>
              </a:lnSpc>
            </a:pPr>
          </a:p>
          <a:p>
            <a:pPr algn="l">
              <a:lnSpc>
                <a:spcPts val="4800"/>
              </a:lnSpc>
            </a:pPr>
            <a:r>
              <a:rPr lang="en-US" sz="3200" b="true">
                <a:solidFill>
                  <a:srgbClr val="404040"/>
                </a:solidFill>
                <a:latin typeface="Montserrat Medium"/>
                <a:ea typeface="Montserrat Medium"/>
                <a:cs typeface="Montserrat Medium"/>
                <a:sym typeface="Montserrat Medium"/>
              </a:rPr>
              <a:t>4. </a:t>
            </a:r>
            <a:r>
              <a:rPr lang="en-US" sz="3200" b="true">
                <a:solidFill>
                  <a:srgbClr val="404040"/>
                </a:solidFill>
                <a:latin typeface="Montserrat Medium"/>
                <a:ea typeface="Montserrat Medium"/>
                <a:cs typeface="Montserrat Medium"/>
                <a:sym typeface="Montserrat Medium"/>
              </a:rPr>
              <a:t>Jos kude ei ole tarpeeksi pitkä, voit ottaa uuden kudemateriaalin ja jatkaa kutomista siitä mihin jäit.</a:t>
            </a:r>
          </a:p>
          <a:p>
            <a:pPr algn="l">
              <a:lnSpc>
                <a:spcPts val="3600"/>
              </a:lnSpc>
            </a:pPr>
          </a:p>
          <a:p>
            <a:pPr algn="l">
              <a:lnSpc>
                <a:spcPts val="4800"/>
              </a:lnSpc>
            </a:pPr>
            <a:r>
              <a:rPr lang="en-US" b="true" sz="3200">
                <a:solidFill>
                  <a:srgbClr val="404040"/>
                </a:solidFill>
                <a:latin typeface="Montserrat Medium"/>
                <a:ea typeface="Montserrat Medium"/>
                <a:cs typeface="Montserrat Medium"/>
                <a:sym typeface="Montserrat Medium"/>
              </a:rPr>
              <a:t>5. </a:t>
            </a:r>
            <a:r>
              <a:rPr lang="en-US" b="true" sz="3200">
                <a:solidFill>
                  <a:srgbClr val="404040"/>
                </a:solidFill>
                <a:latin typeface="Montserrat Medium"/>
                <a:ea typeface="Montserrat Medium"/>
                <a:cs typeface="Montserrat Medium"/>
                <a:sym typeface="Montserrat Medium"/>
              </a:rPr>
              <a:t>Seuraava kerros tehdään oikealta vasemmalle. Jos kudemateriaalia on jäljellä vielä kerroksen lopussa, voit taittaa kuteen ja jatkaa sillä.</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TextBox 3" id="3"/>
          <p:cNvSpPr txBox="true"/>
          <p:nvPr/>
        </p:nvSpPr>
        <p:spPr>
          <a:xfrm rot="0">
            <a:off x="1756883" y="895350"/>
            <a:ext cx="14774235" cy="1956435"/>
          </a:xfrm>
          <a:prstGeom prst="rect">
            <a:avLst/>
          </a:prstGeom>
        </p:spPr>
        <p:txBody>
          <a:bodyPr anchor="t" rtlCol="false" tIns="0" lIns="0" bIns="0" rIns="0">
            <a:spAutoFit/>
          </a:bodyPr>
          <a:lstStyle/>
          <a:p>
            <a:pPr algn="ctr" marL="0" indent="0" lvl="0">
              <a:lnSpc>
                <a:spcPts val="15720"/>
              </a:lnSpc>
              <a:spcBef>
                <a:spcPct val="0"/>
              </a:spcBef>
            </a:pPr>
            <a:r>
              <a:rPr lang="en-US" sz="12000">
                <a:solidFill>
                  <a:srgbClr val="404040"/>
                </a:solidFill>
                <a:latin typeface="Hibernate"/>
                <a:ea typeface="Hibernate"/>
                <a:cs typeface="Hibernate"/>
                <a:sym typeface="Hibernate"/>
              </a:rPr>
              <a:t>OPPIMISTAVOITTEET</a:t>
            </a:r>
          </a:p>
        </p:txBody>
      </p:sp>
      <p:grpSp>
        <p:nvGrpSpPr>
          <p:cNvPr name="Group 4" id="4"/>
          <p:cNvGrpSpPr/>
          <p:nvPr/>
        </p:nvGrpSpPr>
        <p:grpSpPr>
          <a:xfrm rot="0">
            <a:off x="648871" y="3368025"/>
            <a:ext cx="5331482" cy="5761894"/>
            <a:chOff x="0" y="0"/>
            <a:chExt cx="1404176" cy="1517536"/>
          </a:xfrm>
        </p:grpSpPr>
        <p:sp>
          <p:nvSpPr>
            <p:cNvPr name="Freeform 5" id="5"/>
            <p:cNvSpPr/>
            <p:nvPr/>
          </p:nvSpPr>
          <p:spPr>
            <a:xfrm flipH="false" flipV="false" rot="0">
              <a:off x="0" y="0"/>
              <a:ext cx="1404176" cy="1517536"/>
            </a:xfrm>
            <a:custGeom>
              <a:avLst/>
              <a:gdLst/>
              <a:ahLst/>
              <a:cxnLst/>
              <a:rect r="r" b="b" t="t" l="l"/>
              <a:pathLst>
                <a:path h="1517536" w="1404176">
                  <a:moveTo>
                    <a:pt x="74058" y="0"/>
                  </a:moveTo>
                  <a:lnTo>
                    <a:pt x="1330119" y="0"/>
                  </a:lnTo>
                  <a:cubicBezTo>
                    <a:pt x="1371020" y="0"/>
                    <a:pt x="1404176" y="33157"/>
                    <a:pt x="1404176" y="74058"/>
                  </a:cubicBezTo>
                  <a:lnTo>
                    <a:pt x="1404176" y="1443478"/>
                  </a:lnTo>
                  <a:cubicBezTo>
                    <a:pt x="1404176" y="1484379"/>
                    <a:pt x="1371020" y="1517536"/>
                    <a:pt x="1330119" y="1517536"/>
                  </a:cubicBezTo>
                  <a:lnTo>
                    <a:pt x="74058" y="1517536"/>
                  </a:lnTo>
                  <a:cubicBezTo>
                    <a:pt x="33157" y="1517536"/>
                    <a:pt x="0" y="1484379"/>
                    <a:pt x="0" y="1443478"/>
                  </a:cubicBezTo>
                  <a:lnTo>
                    <a:pt x="0" y="74058"/>
                  </a:lnTo>
                  <a:cubicBezTo>
                    <a:pt x="0" y="33157"/>
                    <a:pt x="33157" y="0"/>
                    <a:pt x="74058" y="0"/>
                  </a:cubicBezTo>
                  <a:close/>
                </a:path>
              </a:pathLst>
            </a:custGeom>
            <a:solidFill>
              <a:srgbClr val="B8CDDB"/>
            </a:solidFill>
          </p:spPr>
        </p:sp>
        <p:sp>
          <p:nvSpPr>
            <p:cNvPr name="TextBox 6" id="6"/>
            <p:cNvSpPr txBox="true"/>
            <p:nvPr/>
          </p:nvSpPr>
          <p:spPr>
            <a:xfrm>
              <a:off x="0" y="9525"/>
              <a:ext cx="1404176" cy="1508011"/>
            </a:xfrm>
            <a:prstGeom prst="rect">
              <a:avLst/>
            </a:prstGeom>
          </p:spPr>
          <p:txBody>
            <a:bodyPr anchor="ctr" rtlCol="false" tIns="50800" lIns="50800" bIns="50800" rIns="50800"/>
            <a:lstStyle/>
            <a:p>
              <a:pPr algn="ctr">
                <a:lnSpc>
                  <a:spcPts val="2898"/>
                </a:lnSpc>
              </a:pPr>
            </a:p>
          </p:txBody>
        </p:sp>
      </p:grpSp>
      <p:sp>
        <p:nvSpPr>
          <p:cNvPr name="TextBox 7" id="7"/>
          <p:cNvSpPr txBox="true"/>
          <p:nvPr/>
        </p:nvSpPr>
        <p:spPr>
          <a:xfrm rot="0">
            <a:off x="800100" y="3613722"/>
            <a:ext cx="5062853" cy="4727576"/>
          </a:xfrm>
          <a:prstGeom prst="rect">
            <a:avLst/>
          </a:prstGeom>
        </p:spPr>
        <p:txBody>
          <a:bodyPr anchor="t" rtlCol="false" tIns="0" lIns="0" bIns="0" rIns="0">
            <a:spAutoFit/>
          </a:bodyPr>
          <a:lstStyle/>
          <a:p>
            <a:pPr algn="l" marL="539746" indent="-269873"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Oppia tunnistamaan ja nimeämään erilaisia geometrisia muotoja.</a:t>
            </a:r>
          </a:p>
          <a:p>
            <a:pPr algn="l" marL="539746" indent="-269873"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Tutustua logaritmiseen spiraaliin.</a:t>
            </a:r>
          </a:p>
          <a:p>
            <a:pPr algn="l" marL="539746" indent="-269873"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Ymmärtää luonnon matemaattisuutta.</a:t>
            </a:r>
          </a:p>
          <a:p>
            <a:pPr algn="l" marL="539746" indent="-269873"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Harjoitella mittaamista ja kappaleiden leikkaamista määrämittaan.</a:t>
            </a:r>
          </a:p>
        </p:txBody>
      </p:sp>
      <p:grpSp>
        <p:nvGrpSpPr>
          <p:cNvPr name="Group 8" id="8"/>
          <p:cNvGrpSpPr/>
          <p:nvPr/>
        </p:nvGrpSpPr>
        <p:grpSpPr>
          <a:xfrm rot="0">
            <a:off x="6396353" y="3368025"/>
            <a:ext cx="5484643" cy="5761894"/>
            <a:chOff x="0" y="0"/>
            <a:chExt cx="1444515" cy="1517536"/>
          </a:xfrm>
        </p:grpSpPr>
        <p:sp>
          <p:nvSpPr>
            <p:cNvPr name="Freeform 9" id="9"/>
            <p:cNvSpPr/>
            <p:nvPr/>
          </p:nvSpPr>
          <p:spPr>
            <a:xfrm flipH="false" flipV="false" rot="0">
              <a:off x="0" y="0"/>
              <a:ext cx="1444515" cy="1517536"/>
            </a:xfrm>
            <a:custGeom>
              <a:avLst/>
              <a:gdLst/>
              <a:ahLst/>
              <a:cxnLst/>
              <a:rect r="r" b="b" t="t" l="l"/>
              <a:pathLst>
                <a:path h="1517536" w="1444515">
                  <a:moveTo>
                    <a:pt x="71990" y="0"/>
                  </a:moveTo>
                  <a:lnTo>
                    <a:pt x="1372525" y="0"/>
                  </a:lnTo>
                  <a:cubicBezTo>
                    <a:pt x="1412284" y="0"/>
                    <a:pt x="1444515" y="32231"/>
                    <a:pt x="1444515" y="71990"/>
                  </a:cubicBezTo>
                  <a:lnTo>
                    <a:pt x="1444515" y="1445546"/>
                  </a:lnTo>
                  <a:cubicBezTo>
                    <a:pt x="1444515" y="1485305"/>
                    <a:pt x="1412284" y="1517536"/>
                    <a:pt x="1372525" y="1517536"/>
                  </a:cubicBezTo>
                  <a:lnTo>
                    <a:pt x="71990" y="1517536"/>
                  </a:lnTo>
                  <a:cubicBezTo>
                    <a:pt x="32231" y="1517536"/>
                    <a:pt x="0" y="1485305"/>
                    <a:pt x="0" y="1445546"/>
                  </a:cubicBezTo>
                  <a:lnTo>
                    <a:pt x="0" y="71990"/>
                  </a:lnTo>
                  <a:cubicBezTo>
                    <a:pt x="0" y="32231"/>
                    <a:pt x="32231" y="0"/>
                    <a:pt x="71990" y="0"/>
                  </a:cubicBezTo>
                  <a:close/>
                </a:path>
              </a:pathLst>
            </a:custGeom>
            <a:solidFill>
              <a:srgbClr val="F7BB97"/>
            </a:solidFill>
          </p:spPr>
        </p:sp>
        <p:sp>
          <p:nvSpPr>
            <p:cNvPr name="TextBox 10" id="10"/>
            <p:cNvSpPr txBox="true"/>
            <p:nvPr/>
          </p:nvSpPr>
          <p:spPr>
            <a:xfrm>
              <a:off x="0" y="9525"/>
              <a:ext cx="1444515" cy="1508011"/>
            </a:xfrm>
            <a:prstGeom prst="rect">
              <a:avLst/>
            </a:prstGeom>
          </p:spPr>
          <p:txBody>
            <a:bodyPr anchor="ctr" rtlCol="false" tIns="50800" lIns="50800" bIns="50800" rIns="50800"/>
            <a:lstStyle/>
            <a:p>
              <a:pPr algn="ctr">
                <a:lnSpc>
                  <a:spcPts val="2898"/>
                </a:lnSpc>
              </a:pPr>
            </a:p>
          </p:txBody>
        </p:sp>
      </p:grpSp>
      <p:sp>
        <p:nvSpPr>
          <p:cNvPr name="TextBox 11" id="11"/>
          <p:cNvSpPr txBox="true"/>
          <p:nvPr/>
        </p:nvSpPr>
        <p:spPr>
          <a:xfrm rot="0">
            <a:off x="6501499" y="3613722"/>
            <a:ext cx="5258400" cy="5203825"/>
          </a:xfrm>
          <a:prstGeom prst="rect">
            <a:avLst/>
          </a:prstGeom>
        </p:spPr>
        <p:txBody>
          <a:bodyPr anchor="t" rtlCol="false" tIns="0" lIns="0" bIns="0" rIns="0">
            <a:spAutoFit/>
          </a:bodyPr>
          <a:lstStyle/>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Oppia sääntöjä, joiden mukaan luonnossa tulee toimia luontoa kunnioittaen.</a:t>
            </a:r>
          </a:p>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Havaita luonnon  monimuotoisuutta.</a:t>
            </a:r>
          </a:p>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Oppia näkemään luonnonmateriaalien mahdollisuudet.</a:t>
            </a:r>
          </a:p>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Oppia tunnistamaan uusia kasveja digitaalisesti.</a:t>
            </a:r>
          </a:p>
        </p:txBody>
      </p:sp>
      <p:grpSp>
        <p:nvGrpSpPr>
          <p:cNvPr name="Group 12" id="12"/>
          <p:cNvGrpSpPr/>
          <p:nvPr/>
        </p:nvGrpSpPr>
        <p:grpSpPr>
          <a:xfrm rot="0">
            <a:off x="12281046" y="3368025"/>
            <a:ext cx="5422387" cy="5761894"/>
            <a:chOff x="0" y="0"/>
            <a:chExt cx="1428118" cy="1517536"/>
          </a:xfrm>
        </p:grpSpPr>
        <p:sp>
          <p:nvSpPr>
            <p:cNvPr name="Freeform 13" id="13"/>
            <p:cNvSpPr/>
            <p:nvPr/>
          </p:nvSpPr>
          <p:spPr>
            <a:xfrm flipH="false" flipV="false" rot="0">
              <a:off x="0" y="0"/>
              <a:ext cx="1428118" cy="1517536"/>
            </a:xfrm>
            <a:custGeom>
              <a:avLst/>
              <a:gdLst/>
              <a:ahLst/>
              <a:cxnLst/>
              <a:rect r="r" b="b" t="t" l="l"/>
              <a:pathLst>
                <a:path h="1517536" w="1428118">
                  <a:moveTo>
                    <a:pt x="72816" y="0"/>
                  </a:moveTo>
                  <a:lnTo>
                    <a:pt x="1355302" y="0"/>
                  </a:lnTo>
                  <a:cubicBezTo>
                    <a:pt x="1395518" y="0"/>
                    <a:pt x="1428118" y="32601"/>
                    <a:pt x="1428118" y="72816"/>
                  </a:cubicBezTo>
                  <a:lnTo>
                    <a:pt x="1428118" y="1444720"/>
                  </a:lnTo>
                  <a:cubicBezTo>
                    <a:pt x="1428118" y="1484935"/>
                    <a:pt x="1395518" y="1517536"/>
                    <a:pt x="1355302" y="1517536"/>
                  </a:cubicBezTo>
                  <a:lnTo>
                    <a:pt x="72816" y="1517536"/>
                  </a:lnTo>
                  <a:cubicBezTo>
                    <a:pt x="32601" y="1517536"/>
                    <a:pt x="0" y="1484935"/>
                    <a:pt x="0" y="1444720"/>
                  </a:cubicBezTo>
                  <a:lnTo>
                    <a:pt x="0" y="72816"/>
                  </a:lnTo>
                  <a:cubicBezTo>
                    <a:pt x="0" y="32601"/>
                    <a:pt x="32601" y="0"/>
                    <a:pt x="72816" y="0"/>
                  </a:cubicBezTo>
                  <a:close/>
                </a:path>
              </a:pathLst>
            </a:custGeom>
            <a:solidFill>
              <a:srgbClr val="FFD2CC"/>
            </a:solidFill>
          </p:spPr>
        </p:sp>
        <p:sp>
          <p:nvSpPr>
            <p:cNvPr name="TextBox 14" id="14"/>
            <p:cNvSpPr txBox="true"/>
            <p:nvPr/>
          </p:nvSpPr>
          <p:spPr>
            <a:xfrm>
              <a:off x="0" y="9525"/>
              <a:ext cx="1428118" cy="1508011"/>
            </a:xfrm>
            <a:prstGeom prst="rect">
              <a:avLst/>
            </a:prstGeom>
          </p:spPr>
          <p:txBody>
            <a:bodyPr anchor="ctr" rtlCol="false" tIns="50800" lIns="50800" bIns="50800" rIns="50800"/>
            <a:lstStyle/>
            <a:p>
              <a:pPr algn="ctr">
                <a:lnSpc>
                  <a:spcPts val="2898"/>
                </a:lnSpc>
              </a:pPr>
            </a:p>
          </p:txBody>
        </p:sp>
      </p:grpSp>
      <p:sp>
        <p:nvSpPr>
          <p:cNvPr name="TextBox 15" id="15"/>
          <p:cNvSpPr txBox="true"/>
          <p:nvPr/>
        </p:nvSpPr>
        <p:spPr>
          <a:xfrm rot="0">
            <a:off x="12569788" y="3613722"/>
            <a:ext cx="4844904" cy="5203825"/>
          </a:xfrm>
          <a:prstGeom prst="rect">
            <a:avLst/>
          </a:prstGeom>
        </p:spPr>
        <p:txBody>
          <a:bodyPr anchor="t" rtlCol="false" tIns="0" lIns="0" bIns="0" rIns="0">
            <a:spAutoFit/>
          </a:bodyPr>
          <a:lstStyle/>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Tutustua siihen, mitä kudonta on ja missä sitä käytetään.</a:t>
            </a:r>
          </a:p>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Oppia valmistamaan kudontakehykset.</a:t>
            </a:r>
          </a:p>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Oppia palttinasidoksen kutominen.</a:t>
            </a:r>
          </a:p>
          <a:p>
            <a:pPr algn="l" marL="539749" indent="-269875" lvl="1">
              <a:lnSpc>
                <a:spcPts val="3799"/>
              </a:lnSpc>
              <a:buFont typeface="Arial"/>
              <a:buChar char="•"/>
            </a:pPr>
            <a:r>
              <a:rPr lang="en-US" b="true" sz="2499" spc="79">
                <a:solidFill>
                  <a:srgbClr val="000000"/>
                </a:solidFill>
                <a:latin typeface="Montserrat Medium"/>
                <a:ea typeface="Montserrat Medium"/>
                <a:cs typeface="Montserrat Medium"/>
                <a:sym typeface="Montserrat Medium"/>
              </a:rPr>
              <a:t>Ymmärtää, kuinka monia eri materiaaleja kudonnassa voi hyödyntää.</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5400000">
            <a:off x="13163613" y="-1436081"/>
            <a:ext cx="3905262" cy="6343511"/>
          </a:xfrm>
          <a:custGeom>
            <a:avLst/>
            <a:gdLst/>
            <a:ahLst/>
            <a:cxnLst/>
            <a:rect r="r" b="b" t="t" l="l"/>
            <a:pathLst>
              <a:path h="6343511" w="3905262">
                <a:moveTo>
                  <a:pt x="0" y="0"/>
                </a:moveTo>
                <a:lnTo>
                  <a:pt x="3905263" y="0"/>
                </a:lnTo>
                <a:lnTo>
                  <a:pt x="3905263" y="6343511"/>
                </a:lnTo>
                <a:lnTo>
                  <a:pt x="0" y="6343511"/>
                </a:lnTo>
                <a:lnTo>
                  <a:pt x="0" y="0"/>
                </a:lnTo>
                <a:close/>
              </a:path>
            </a:pathLst>
          </a:custGeom>
          <a:blipFill>
            <a:blip r:embed="rId3"/>
            <a:stretch>
              <a:fillRect l="-14639" t="-11894" r="-30549" b="-8690"/>
            </a:stretch>
          </a:blipFill>
        </p:spPr>
      </p:sp>
      <p:sp>
        <p:nvSpPr>
          <p:cNvPr name="Freeform 4" id="4"/>
          <p:cNvSpPr/>
          <p:nvPr/>
        </p:nvSpPr>
        <p:spPr>
          <a:xfrm flipH="false" flipV="false" rot="0">
            <a:off x="11944489" y="4158378"/>
            <a:ext cx="6343511" cy="6381738"/>
          </a:xfrm>
          <a:custGeom>
            <a:avLst/>
            <a:gdLst/>
            <a:ahLst/>
            <a:cxnLst/>
            <a:rect r="r" b="b" t="t" l="l"/>
            <a:pathLst>
              <a:path h="6381738" w="6343511">
                <a:moveTo>
                  <a:pt x="0" y="0"/>
                </a:moveTo>
                <a:lnTo>
                  <a:pt x="6343511" y="0"/>
                </a:lnTo>
                <a:lnTo>
                  <a:pt x="6343511" y="6381738"/>
                </a:lnTo>
                <a:lnTo>
                  <a:pt x="0" y="6381738"/>
                </a:lnTo>
                <a:lnTo>
                  <a:pt x="0" y="0"/>
                </a:lnTo>
                <a:close/>
              </a:path>
            </a:pathLst>
          </a:custGeom>
          <a:blipFill>
            <a:blip r:embed="rId4"/>
            <a:stretch>
              <a:fillRect l="0" t="-17381" r="-4352" b="-21089"/>
            </a:stretch>
          </a:blipFill>
        </p:spPr>
      </p:sp>
      <p:sp>
        <p:nvSpPr>
          <p:cNvPr name="TextBox 5" id="5"/>
          <p:cNvSpPr txBox="true"/>
          <p:nvPr/>
        </p:nvSpPr>
        <p:spPr>
          <a:xfrm rot="0">
            <a:off x="378631" y="412115"/>
            <a:ext cx="11565858" cy="9405620"/>
          </a:xfrm>
          <a:prstGeom prst="rect">
            <a:avLst/>
          </a:prstGeom>
        </p:spPr>
        <p:txBody>
          <a:bodyPr anchor="t" rtlCol="false" tIns="0" lIns="0" bIns="0" rIns="0">
            <a:spAutoFit/>
          </a:bodyPr>
          <a:lstStyle/>
          <a:p>
            <a:pPr algn="l">
              <a:lnSpc>
                <a:spcPts val="4479"/>
              </a:lnSpc>
            </a:pPr>
            <a:r>
              <a:rPr lang="en-US" sz="3199" b="true">
                <a:solidFill>
                  <a:srgbClr val="404040"/>
                </a:solidFill>
                <a:latin typeface="Montserrat Medium"/>
                <a:ea typeface="Montserrat Medium"/>
                <a:cs typeface="Montserrat Medium"/>
                <a:sym typeface="Montserrat Medium"/>
              </a:rPr>
              <a:t>6. </a:t>
            </a:r>
            <a:r>
              <a:rPr lang="en-US" sz="3199" b="true">
                <a:solidFill>
                  <a:srgbClr val="404040"/>
                </a:solidFill>
                <a:latin typeface="Montserrat Bold"/>
                <a:ea typeface="Montserrat Bold"/>
                <a:cs typeface="Montserrat Bold"/>
                <a:sym typeface="Montserrat Bold"/>
              </a:rPr>
              <a:t>Seuraavalla kerroksella ylitä ja alita loimilangat päinvastoin kun edellisellä kerroksella</a:t>
            </a:r>
            <a:r>
              <a:rPr lang="en-US" sz="3199" b="true">
                <a:solidFill>
                  <a:srgbClr val="404040"/>
                </a:solidFill>
                <a:latin typeface="Montserrat Medium"/>
                <a:ea typeface="Montserrat Medium"/>
                <a:cs typeface="Montserrat Medium"/>
                <a:sym typeface="Montserrat Medium"/>
              </a:rPr>
              <a:t>: jos menit äskeisellä kerroksella loimilangan yli, mene nyt sen ali</a:t>
            </a:r>
          </a:p>
          <a:p>
            <a:pPr algn="l">
              <a:lnSpc>
                <a:spcPts val="3080"/>
              </a:lnSpc>
            </a:pPr>
          </a:p>
          <a:p>
            <a:pPr algn="l">
              <a:lnSpc>
                <a:spcPts val="4479"/>
              </a:lnSpc>
            </a:pPr>
            <a:r>
              <a:rPr lang="en-US" sz="3199" b="true">
                <a:solidFill>
                  <a:srgbClr val="404040"/>
                </a:solidFill>
                <a:latin typeface="Montserrat Medium"/>
                <a:ea typeface="Montserrat Medium"/>
                <a:cs typeface="Montserrat Medium"/>
                <a:sym typeface="Montserrat Medium"/>
              </a:rPr>
              <a:t>7. </a:t>
            </a:r>
            <a:r>
              <a:rPr lang="en-US" sz="3199" b="true">
                <a:solidFill>
                  <a:srgbClr val="404040"/>
                </a:solidFill>
                <a:latin typeface="Montserrat Bold"/>
                <a:ea typeface="Montserrat Bold"/>
                <a:cs typeface="Montserrat Bold"/>
                <a:sym typeface="Montserrat Bold"/>
              </a:rPr>
              <a:t>Jatka kutomista tähän tapaan</a:t>
            </a:r>
            <a:r>
              <a:rPr lang="en-US" sz="3199" b="true">
                <a:solidFill>
                  <a:srgbClr val="404040"/>
                </a:solidFill>
                <a:latin typeface="Montserrat Medium"/>
                <a:ea typeface="Montserrat Medium"/>
                <a:cs typeface="Montserrat Medium"/>
                <a:sym typeface="Montserrat Medium"/>
              </a:rPr>
              <a:t>: Kude toisen loimilangan ali, joka toisen yli. Seuraavalla kerroksella aina päinvastoin kuin edellisellä.</a:t>
            </a:r>
          </a:p>
          <a:p>
            <a:pPr algn="l">
              <a:lnSpc>
                <a:spcPts val="3080"/>
              </a:lnSpc>
            </a:pPr>
          </a:p>
          <a:p>
            <a:pPr algn="l">
              <a:lnSpc>
                <a:spcPts val="4479"/>
              </a:lnSpc>
            </a:pPr>
            <a:r>
              <a:rPr lang="en-US" sz="3199" b="true">
                <a:solidFill>
                  <a:srgbClr val="404040"/>
                </a:solidFill>
                <a:latin typeface="Montserrat Medium"/>
                <a:ea typeface="Montserrat Medium"/>
                <a:cs typeface="Montserrat Medium"/>
                <a:sym typeface="Montserrat Medium"/>
              </a:rPr>
              <a:t>8. </a:t>
            </a:r>
            <a:r>
              <a:rPr lang="en-US" sz="3199" b="true">
                <a:solidFill>
                  <a:srgbClr val="404040"/>
                </a:solidFill>
                <a:latin typeface="Montserrat Bold"/>
                <a:ea typeface="Montserrat Bold"/>
                <a:cs typeface="Montserrat Bold"/>
                <a:sym typeface="Montserrat Bold"/>
              </a:rPr>
              <a:t>Jos kuteet jäävät löyhästi</a:t>
            </a:r>
            <a:r>
              <a:rPr lang="en-US" sz="3199" b="true">
                <a:solidFill>
                  <a:srgbClr val="404040"/>
                </a:solidFill>
                <a:latin typeface="Montserrat Medium"/>
                <a:ea typeface="Montserrat Medium"/>
                <a:cs typeface="Montserrat Medium"/>
                <a:sym typeface="Montserrat Medium"/>
              </a:rPr>
              <a:t> kauas toisistaan, </a:t>
            </a:r>
            <a:r>
              <a:rPr lang="en-US" sz="3199" b="true">
                <a:solidFill>
                  <a:srgbClr val="404040"/>
                </a:solidFill>
                <a:latin typeface="Montserrat Bold"/>
                <a:ea typeface="Montserrat Bold"/>
                <a:cs typeface="Montserrat Bold"/>
                <a:sym typeface="Montserrat Bold"/>
              </a:rPr>
              <a:t>niitä voi kiristää</a:t>
            </a:r>
            <a:r>
              <a:rPr lang="en-US" sz="3199" b="true">
                <a:solidFill>
                  <a:srgbClr val="404040"/>
                </a:solidFill>
                <a:latin typeface="Montserrat Medium"/>
                <a:ea typeface="Montserrat Medium"/>
                <a:cs typeface="Montserrat Medium"/>
                <a:sym typeface="Montserrat Medium"/>
              </a:rPr>
              <a:t> pujottamalla sormet loimien väliin ja vetämällä  kuteita varovasti kehyksen alalaitaa kohti</a:t>
            </a:r>
          </a:p>
          <a:p>
            <a:pPr algn="l">
              <a:lnSpc>
                <a:spcPts val="3080"/>
              </a:lnSpc>
            </a:pPr>
          </a:p>
          <a:p>
            <a:pPr algn="l">
              <a:lnSpc>
                <a:spcPts val="4479"/>
              </a:lnSpc>
            </a:pPr>
            <a:r>
              <a:rPr lang="en-US" sz="3199" b="true">
                <a:solidFill>
                  <a:srgbClr val="404040"/>
                </a:solidFill>
                <a:latin typeface="Montserrat Medium"/>
                <a:ea typeface="Montserrat Medium"/>
                <a:cs typeface="Montserrat Medium"/>
                <a:sym typeface="Montserrat Medium"/>
              </a:rPr>
              <a:t>9. Voit kokeilla kutomista millä vain luonnon materiaaleilla. Voit esimerkiksi lisätä kukkia kuteiden väliin myös jälkikäteen ja koristella sen mieleiseksi.</a:t>
            </a:r>
          </a:p>
          <a:p>
            <a:pPr algn="l">
              <a:lnSpc>
                <a:spcPts val="3080"/>
              </a:lnSpc>
            </a:pPr>
          </a:p>
          <a:p>
            <a:pPr algn="l" marL="0" indent="0" lvl="0">
              <a:lnSpc>
                <a:spcPts val="4479"/>
              </a:lnSpc>
              <a:spcBef>
                <a:spcPct val="0"/>
              </a:spcBef>
            </a:pPr>
            <a:r>
              <a:rPr lang="en-US" b="true" sz="3199">
                <a:solidFill>
                  <a:srgbClr val="404040"/>
                </a:solidFill>
                <a:latin typeface="Montserrat Medium"/>
                <a:ea typeface="Montserrat Medium"/>
                <a:cs typeface="Montserrat Medium"/>
                <a:sym typeface="Montserrat Medium"/>
              </a:rPr>
              <a:t>10. Kehyskudonta on valmis, kun olet täyttänyt kehyksen yläreunaan asti.</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10726236">
            <a:off x="13514428" y="-618380"/>
            <a:ext cx="4156830" cy="1979691"/>
          </a:xfrm>
          <a:custGeom>
            <a:avLst/>
            <a:gdLst/>
            <a:ahLst/>
            <a:cxnLst/>
            <a:rect r="r" b="b" t="t" l="l"/>
            <a:pathLst>
              <a:path h="1979691" w="4156830">
                <a:moveTo>
                  <a:pt x="0" y="0"/>
                </a:moveTo>
                <a:lnTo>
                  <a:pt x="4156830" y="0"/>
                </a:lnTo>
                <a:lnTo>
                  <a:pt x="4156830" y="1979691"/>
                </a:lnTo>
                <a:lnTo>
                  <a:pt x="0" y="1979691"/>
                </a:lnTo>
                <a:lnTo>
                  <a:pt x="0" y="0"/>
                </a:lnTo>
                <a:close/>
              </a:path>
            </a:pathLst>
          </a:custGeom>
          <a:blipFill>
            <a:blip r:embed="rId3"/>
            <a:stretch>
              <a:fillRect l="0" t="0" r="0" b="0"/>
            </a:stretch>
          </a:blipFill>
        </p:spPr>
      </p:sp>
      <p:sp>
        <p:nvSpPr>
          <p:cNvPr name="TextBox 4" id="4"/>
          <p:cNvSpPr txBox="true"/>
          <p:nvPr/>
        </p:nvSpPr>
        <p:spPr>
          <a:xfrm rot="0">
            <a:off x="2961913" y="481358"/>
            <a:ext cx="12270451" cy="2597149"/>
          </a:xfrm>
          <a:prstGeom prst="rect">
            <a:avLst/>
          </a:prstGeom>
        </p:spPr>
        <p:txBody>
          <a:bodyPr anchor="t" rtlCol="false" tIns="0" lIns="0" bIns="0" rIns="0">
            <a:spAutoFit/>
          </a:bodyPr>
          <a:lstStyle/>
          <a:p>
            <a:pPr algn="ctr" marL="0" indent="0" lvl="0">
              <a:lnSpc>
                <a:spcPts val="9999"/>
              </a:lnSpc>
            </a:pPr>
            <a:r>
              <a:rPr lang="en-US" sz="9999">
                <a:solidFill>
                  <a:srgbClr val="404040"/>
                </a:solidFill>
                <a:latin typeface="Hibernate"/>
                <a:ea typeface="Hibernate"/>
                <a:cs typeface="Hibernate"/>
                <a:sym typeface="Hibernate"/>
              </a:rPr>
              <a:t>JULKAISEMINEN KANSAINVÄLISELLÄ NETTIALUSTALLA</a:t>
            </a:r>
          </a:p>
        </p:txBody>
      </p:sp>
      <p:sp>
        <p:nvSpPr>
          <p:cNvPr name="TextBox 5" id="5"/>
          <p:cNvSpPr txBox="true"/>
          <p:nvPr/>
        </p:nvSpPr>
        <p:spPr>
          <a:xfrm rot="0">
            <a:off x="1841151" y="3592597"/>
            <a:ext cx="14688700" cy="6138545"/>
          </a:xfrm>
          <a:prstGeom prst="rect">
            <a:avLst/>
          </a:prstGeom>
        </p:spPr>
        <p:txBody>
          <a:bodyPr anchor="t" rtlCol="false" tIns="0" lIns="0" bIns="0" rIns="0">
            <a:spAutoFit/>
          </a:bodyPr>
          <a:lstStyle/>
          <a:p>
            <a:pPr algn="ctr">
              <a:lnSpc>
                <a:spcPts val="4495"/>
              </a:lnSpc>
            </a:pPr>
            <a:r>
              <a:rPr lang="en-US" sz="2900" b="true">
                <a:solidFill>
                  <a:srgbClr val="525252"/>
                </a:solidFill>
                <a:latin typeface="Montserrat Medium"/>
                <a:ea typeface="Montserrat Medium"/>
                <a:cs typeface="Montserrat Medium"/>
                <a:sym typeface="Montserrat Medium"/>
              </a:rPr>
              <a:t>Kuvat julkaistaan nettisivulla, josta kaikki voivat katsoa eri kouluissa ja eri maissa tehtyjä töitä. </a:t>
            </a:r>
          </a:p>
          <a:p>
            <a:pPr algn="ctr">
              <a:lnSpc>
                <a:spcPts val="4495"/>
              </a:lnSpc>
            </a:pPr>
          </a:p>
          <a:p>
            <a:pPr algn="ctr">
              <a:lnSpc>
                <a:spcPts val="4495"/>
              </a:lnSpc>
            </a:pPr>
            <a:r>
              <a:rPr lang="en-US" sz="2900" b="true">
                <a:solidFill>
                  <a:srgbClr val="525252"/>
                </a:solidFill>
                <a:latin typeface="Montserrat Bold"/>
                <a:ea typeface="Montserrat Bold"/>
                <a:cs typeface="Montserrat Bold"/>
                <a:sym typeface="Montserrat Bold"/>
              </a:rPr>
              <a:t>Ota kuva valmiista kehyskudonnastasi </a:t>
            </a:r>
            <a:r>
              <a:rPr lang="en-US" sz="2900" b="true">
                <a:solidFill>
                  <a:srgbClr val="525252"/>
                </a:solidFill>
                <a:latin typeface="Montserrat Medium"/>
                <a:ea typeface="Montserrat Medium"/>
                <a:cs typeface="Montserrat Medium"/>
                <a:sym typeface="Montserrat Medium"/>
              </a:rPr>
              <a:t>ja tee julkaisu Padletiin. </a:t>
            </a:r>
          </a:p>
          <a:p>
            <a:pPr algn="ctr">
              <a:lnSpc>
                <a:spcPts val="4495"/>
              </a:lnSpc>
            </a:pPr>
            <a:r>
              <a:rPr lang="en-US" sz="2900" b="true">
                <a:solidFill>
                  <a:srgbClr val="525252"/>
                </a:solidFill>
                <a:latin typeface="Montserrat Medium"/>
                <a:ea typeface="Montserrat Medium"/>
                <a:cs typeface="Montserrat Medium"/>
                <a:sym typeface="Montserrat Medium"/>
              </a:rPr>
              <a:t>Kirjoita otsikkoon maa ja kaupunki, jossa olet tehnyt kudonnan. </a:t>
            </a:r>
          </a:p>
          <a:p>
            <a:pPr algn="ctr">
              <a:lnSpc>
                <a:spcPts val="4495"/>
              </a:lnSpc>
            </a:pPr>
            <a:r>
              <a:rPr lang="en-US" sz="2900" b="true">
                <a:solidFill>
                  <a:srgbClr val="525252"/>
                </a:solidFill>
                <a:latin typeface="Montserrat Bold"/>
                <a:ea typeface="Montserrat Bold"/>
                <a:cs typeface="Montserrat Bold"/>
                <a:sym typeface="Montserrat Bold"/>
              </a:rPr>
              <a:t>Julkaise kuva ja kirjoita</a:t>
            </a:r>
            <a:r>
              <a:rPr lang="en-US" sz="2900" b="true">
                <a:solidFill>
                  <a:srgbClr val="525252"/>
                </a:solidFill>
                <a:latin typeface="Montserrat Medium"/>
                <a:ea typeface="Montserrat Medium"/>
                <a:cs typeface="Montserrat Medium"/>
                <a:sym typeface="Montserrat Medium"/>
              </a:rPr>
              <a:t> sen yhteyteen </a:t>
            </a:r>
            <a:r>
              <a:rPr lang="en-US" sz="2900" b="true">
                <a:solidFill>
                  <a:srgbClr val="525252"/>
                </a:solidFill>
                <a:latin typeface="Montserrat Bold"/>
                <a:ea typeface="Montserrat Bold"/>
                <a:cs typeface="Montserrat Bold"/>
                <a:sym typeface="Montserrat Bold"/>
              </a:rPr>
              <a:t>ainakin kolmen kudonnassa käyttämäsi kasvin nimet</a:t>
            </a:r>
            <a:r>
              <a:rPr lang="en-US" sz="2900" b="true">
                <a:solidFill>
                  <a:srgbClr val="525252"/>
                </a:solidFill>
                <a:latin typeface="Montserrat Medium"/>
                <a:ea typeface="Montserrat Medium"/>
                <a:cs typeface="Montserrat Medium"/>
                <a:sym typeface="Montserrat Medium"/>
              </a:rPr>
              <a:t>. </a:t>
            </a:r>
          </a:p>
          <a:p>
            <a:pPr algn="ctr">
              <a:lnSpc>
                <a:spcPts val="4495"/>
              </a:lnSpc>
            </a:pPr>
          </a:p>
          <a:p>
            <a:pPr algn="ctr">
              <a:lnSpc>
                <a:spcPts val="4495"/>
              </a:lnSpc>
            </a:pPr>
            <a:r>
              <a:rPr lang="en-US" b="true" sz="2900">
                <a:solidFill>
                  <a:srgbClr val="525252"/>
                </a:solidFill>
                <a:latin typeface="Montserrat Medium"/>
                <a:ea typeface="Montserrat Medium"/>
                <a:cs typeface="Montserrat Medium"/>
                <a:sym typeface="Montserrat Medium"/>
              </a:rPr>
              <a:t>Millaisia kudontoja muissa kouluissa on tehty? Onko niissä paljon yhteistä teidän tekemien kudontatöiden kanssa? Entä jotain erilaista? Onko kudonnassa käytetty esimerkiksi erilaisia kasveja?</a:t>
            </a:r>
          </a:p>
        </p:txBody>
      </p:sp>
      <p:sp>
        <p:nvSpPr>
          <p:cNvPr name="TextBox 6" id="6"/>
          <p:cNvSpPr txBox="true"/>
          <p:nvPr/>
        </p:nvSpPr>
        <p:spPr>
          <a:xfrm rot="0">
            <a:off x="2472753" y="2896389"/>
            <a:ext cx="13425496" cy="392811"/>
          </a:xfrm>
          <a:prstGeom prst="rect">
            <a:avLst/>
          </a:prstGeom>
        </p:spPr>
        <p:txBody>
          <a:bodyPr anchor="t" rtlCol="false" tIns="0" lIns="0" bIns="0" rIns="0">
            <a:spAutoFit/>
          </a:bodyPr>
          <a:lstStyle/>
          <a:p>
            <a:pPr algn="ctr" marL="0" indent="0" lvl="0">
              <a:lnSpc>
                <a:spcPts val="3191"/>
              </a:lnSpc>
              <a:spcBef>
                <a:spcPct val="0"/>
              </a:spcBef>
            </a:pPr>
            <a:r>
              <a:rPr lang="en-US" b="true" sz="2799">
                <a:solidFill>
                  <a:srgbClr val="5F3CA0"/>
                </a:solidFill>
                <a:latin typeface="Montserrat Bold"/>
                <a:ea typeface="Montserrat Bold"/>
                <a:cs typeface="Montserrat Bold"/>
                <a:sym typeface="Montserrat Bold"/>
              </a:rPr>
              <a:t>https://padlet.com/anni_tius/frameweaving</a:t>
            </a:r>
          </a:p>
        </p:txBody>
      </p:sp>
      <p:sp>
        <p:nvSpPr>
          <p:cNvPr name="Freeform 7" id="7"/>
          <p:cNvSpPr/>
          <p:nvPr/>
        </p:nvSpPr>
        <p:spPr>
          <a:xfrm flipH="false" flipV="false" rot="0">
            <a:off x="-1381179" y="-618983"/>
            <a:ext cx="3631257" cy="3295366"/>
          </a:xfrm>
          <a:custGeom>
            <a:avLst/>
            <a:gdLst/>
            <a:ahLst/>
            <a:cxnLst/>
            <a:rect r="r" b="b" t="t" l="l"/>
            <a:pathLst>
              <a:path h="3295366" w="3631257">
                <a:moveTo>
                  <a:pt x="0" y="0"/>
                </a:moveTo>
                <a:lnTo>
                  <a:pt x="3631257" y="0"/>
                </a:lnTo>
                <a:lnTo>
                  <a:pt x="3631257" y="3295366"/>
                </a:lnTo>
                <a:lnTo>
                  <a:pt x="0" y="3295366"/>
                </a:lnTo>
                <a:lnTo>
                  <a:pt x="0" y="0"/>
                </a:lnTo>
                <a:close/>
              </a:path>
            </a:pathLst>
          </a:custGeom>
          <a:blipFill>
            <a:blip r:embed="rId4"/>
            <a:stretch>
              <a:fillRect l="0" t="0" r="0" b="0"/>
            </a:stretch>
          </a:blipFill>
        </p:spPr>
      </p:sp>
      <p:sp>
        <p:nvSpPr>
          <p:cNvPr name="Freeform 8" id="8"/>
          <p:cNvSpPr/>
          <p:nvPr/>
        </p:nvSpPr>
        <p:spPr>
          <a:xfrm flipH="false" flipV="false" rot="0">
            <a:off x="-1035078" y="2674201"/>
            <a:ext cx="2669512" cy="2469299"/>
          </a:xfrm>
          <a:custGeom>
            <a:avLst/>
            <a:gdLst/>
            <a:ahLst/>
            <a:cxnLst/>
            <a:rect r="r" b="b" t="t" l="l"/>
            <a:pathLst>
              <a:path h="2469299" w="2669512">
                <a:moveTo>
                  <a:pt x="0" y="0"/>
                </a:moveTo>
                <a:lnTo>
                  <a:pt x="2669512" y="0"/>
                </a:lnTo>
                <a:lnTo>
                  <a:pt x="2669512" y="2469299"/>
                </a:lnTo>
                <a:lnTo>
                  <a:pt x="0" y="2469299"/>
                </a:lnTo>
                <a:lnTo>
                  <a:pt x="0" y="0"/>
                </a:lnTo>
                <a:close/>
              </a:path>
            </a:pathLst>
          </a:custGeom>
          <a:blipFill>
            <a:blip r:embed="rId5"/>
            <a:stretch>
              <a:fillRect l="0" t="0" r="0" b="0"/>
            </a:stretch>
          </a:blipFill>
        </p:spPr>
      </p:sp>
      <p:sp>
        <p:nvSpPr>
          <p:cNvPr name="Freeform 9" id="9"/>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6"/>
            <a:stretch>
              <a:fillRect l="0" t="0" r="0" b="0"/>
            </a:stretch>
          </a:blipFill>
        </p:spPr>
      </p:sp>
      <p:sp>
        <p:nvSpPr>
          <p:cNvPr name="Freeform 10" id="10"/>
          <p:cNvSpPr/>
          <p:nvPr/>
        </p:nvSpPr>
        <p:spPr>
          <a:xfrm flipH="false" flipV="false" rot="2523674">
            <a:off x="-954439" y="8547243"/>
            <a:ext cx="3966278" cy="3822501"/>
          </a:xfrm>
          <a:custGeom>
            <a:avLst/>
            <a:gdLst/>
            <a:ahLst/>
            <a:cxnLst/>
            <a:rect r="r" b="b" t="t" l="l"/>
            <a:pathLst>
              <a:path h="3822501" w="3966278">
                <a:moveTo>
                  <a:pt x="0" y="0"/>
                </a:moveTo>
                <a:lnTo>
                  <a:pt x="3966278" y="0"/>
                </a:lnTo>
                <a:lnTo>
                  <a:pt x="3966278" y="3822501"/>
                </a:lnTo>
                <a:lnTo>
                  <a:pt x="0" y="3822501"/>
                </a:lnTo>
                <a:lnTo>
                  <a:pt x="0" y="0"/>
                </a:lnTo>
                <a:close/>
              </a:path>
            </a:pathLst>
          </a:custGeom>
          <a:blipFill>
            <a:blip r:embed="rId7"/>
            <a:stretch>
              <a:fillRect l="0" t="0" r="0" b="0"/>
            </a:stretch>
          </a:blipFill>
        </p:spPr>
      </p:sp>
      <p:sp>
        <p:nvSpPr>
          <p:cNvPr name="Freeform 11" id="11"/>
          <p:cNvSpPr/>
          <p:nvPr/>
        </p:nvSpPr>
        <p:spPr>
          <a:xfrm flipH="false" flipV="false" rot="-2829396">
            <a:off x="16595204" y="61939"/>
            <a:ext cx="3367561" cy="3245487"/>
          </a:xfrm>
          <a:custGeom>
            <a:avLst/>
            <a:gdLst/>
            <a:ahLst/>
            <a:cxnLst/>
            <a:rect r="r" b="b" t="t" l="l"/>
            <a:pathLst>
              <a:path h="3245487" w="3367561">
                <a:moveTo>
                  <a:pt x="0" y="0"/>
                </a:moveTo>
                <a:lnTo>
                  <a:pt x="3367561" y="0"/>
                </a:lnTo>
                <a:lnTo>
                  <a:pt x="3367561" y="3245487"/>
                </a:lnTo>
                <a:lnTo>
                  <a:pt x="0" y="3245487"/>
                </a:lnTo>
                <a:lnTo>
                  <a:pt x="0" y="0"/>
                </a:lnTo>
                <a:close/>
              </a:path>
            </a:pathLst>
          </a:custGeom>
          <a:blipFill>
            <a:blip r:embed="rId7"/>
            <a:stretch>
              <a:fillRect l="0" t="0" r="0" b="0"/>
            </a:stretch>
          </a:blipFill>
        </p:spPr>
      </p:sp>
      <p:sp>
        <p:nvSpPr>
          <p:cNvPr name="Freeform 12" id="12"/>
          <p:cNvSpPr/>
          <p:nvPr/>
        </p:nvSpPr>
        <p:spPr>
          <a:xfrm flipH="false" flipV="false" rot="0">
            <a:off x="-1381179" y="4022716"/>
            <a:ext cx="2762357" cy="4565879"/>
          </a:xfrm>
          <a:custGeom>
            <a:avLst/>
            <a:gdLst/>
            <a:ahLst/>
            <a:cxnLst/>
            <a:rect r="r" b="b" t="t" l="l"/>
            <a:pathLst>
              <a:path h="4565879" w="2762357">
                <a:moveTo>
                  <a:pt x="0" y="0"/>
                </a:moveTo>
                <a:lnTo>
                  <a:pt x="2762358" y="0"/>
                </a:lnTo>
                <a:lnTo>
                  <a:pt x="2762358" y="4565880"/>
                </a:lnTo>
                <a:lnTo>
                  <a:pt x="0" y="4565880"/>
                </a:lnTo>
                <a:lnTo>
                  <a:pt x="0" y="0"/>
                </a:lnTo>
                <a:close/>
              </a:path>
            </a:pathLst>
          </a:custGeom>
          <a:blipFill>
            <a:blip r:embed="rId8"/>
            <a:stretch>
              <a:fillRect l="0" t="0" r="0" b="0"/>
            </a:stretch>
          </a:blipFill>
        </p:spPr>
      </p:sp>
      <p:sp>
        <p:nvSpPr>
          <p:cNvPr name="Freeform 13" id="13"/>
          <p:cNvSpPr/>
          <p:nvPr/>
        </p:nvSpPr>
        <p:spPr>
          <a:xfrm flipH="false" flipV="false" rot="0">
            <a:off x="16736567" y="4592514"/>
            <a:ext cx="3102866" cy="3118458"/>
          </a:xfrm>
          <a:custGeom>
            <a:avLst/>
            <a:gdLst/>
            <a:ahLst/>
            <a:cxnLst/>
            <a:rect r="r" b="b" t="t" l="l"/>
            <a:pathLst>
              <a:path h="3118458" w="3102866">
                <a:moveTo>
                  <a:pt x="0" y="0"/>
                </a:moveTo>
                <a:lnTo>
                  <a:pt x="3102866" y="0"/>
                </a:lnTo>
                <a:lnTo>
                  <a:pt x="3102866" y="3118458"/>
                </a:lnTo>
                <a:lnTo>
                  <a:pt x="0" y="3118458"/>
                </a:lnTo>
                <a:lnTo>
                  <a:pt x="0" y="0"/>
                </a:lnTo>
                <a:close/>
              </a:path>
            </a:pathLst>
          </a:custGeom>
          <a:blipFill>
            <a:blip r:embed="rId9"/>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TextBox 2" id="2"/>
          <p:cNvSpPr txBox="true"/>
          <p:nvPr/>
        </p:nvSpPr>
        <p:spPr>
          <a:xfrm rot="0">
            <a:off x="4255910" y="5455882"/>
            <a:ext cx="4199874" cy="2611120"/>
          </a:xfrm>
          <a:prstGeom prst="rect">
            <a:avLst/>
          </a:prstGeom>
        </p:spPr>
        <p:txBody>
          <a:bodyPr anchor="t" rtlCol="false" tIns="0" lIns="0" bIns="0" rIns="0">
            <a:spAutoFit/>
          </a:bodyPr>
          <a:lstStyle/>
          <a:p>
            <a:pPr algn="ctr">
              <a:lnSpc>
                <a:spcPts val="5179"/>
              </a:lnSpc>
              <a:spcBef>
                <a:spcPct val="0"/>
              </a:spcBef>
            </a:pPr>
            <a:r>
              <a:rPr lang="en-US" sz="3699">
                <a:solidFill>
                  <a:srgbClr val="000000"/>
                </a:solidFill>
                <a:latin typeface="Krabuler"/>
                <a:ea typeface="Krabuler"/>
                <a:cs typeface="Krabuler"/>
                <a:sym typeface="Krabuler"/>
              </a:rPr>
              <a:t>POHTIKAA OPETTAJAN OHJEISTUKSEN MUKAAN YKSIN TAI PIENISSÄ RYHMISSÄ</a:t>
            </a:r>
          </a:p>
        </p:txBody>
      </p:sp>
      <p:sp>
        <p:nvSpPr>
          <p:cNvPr name="Freeform 3" id="3"/>
          <p:cNvSpPr/>
          <p:nvPr/>
        </p:nvSpPr>
        <p:spPr>
          <a:xfrm flipH="false" flipV="false" rot="0">
            <a:off x="4742707" y="1589776"/>
            <a:ext cx="9699658" cy="3103890"/>
          </a:xfrm>
          <a:custGeom>
            <a:avLst/>
            <a:gdLst/>
            <a:ahLst/>
            <a:cxnLst/>
            <a:rect r="r" b="b" t="t" l="l"/>
            <a:pathLst>
              <a:path h="3103890" w="9699658">
                <a:moveTo>
                  <a:pt x="0" y="0"/>
                </a:moveTo>
                <a:lnTo>
                  <a:pt x="9699657" y="0"/>
                </a:lnTo>
                <a:lnTo>
                  <a:pt x="9699657" y="3103891"/>
                </a:lnTo>
                <a:lnTo>
                  <a:pt x="0" y="3103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166726">
            <a:off x="4761997" y="2388388"/>
            <a:ext cx="9288045" cy="1344932"/>
          </a:xfrm>
          <a:prstGeom prst="rect">
            <a:avLst/>
          </a:prstGeom>
        </p:spPr>
        <p:txBody>
          <a:bodyPr anchor="t" rtlCol="false" tIns="0" lIns="0" bIns="0" rIns="0">
            <a:spAutoFit/>
          </a:bodyPr>
          <a:lstStyle/>
          <a:p>
            <a:pPr algn="ctr">
              <a:lnSpc>
                <a:spcPts val="10919"/>
              </a:lnSpc>
              <a:spcBef>
                <a:spcPct val="0"/>
              </a:spcBef>
            </a:pPr>
            <a:r>
              <a:rPr lang="en-US" sz="7799" spc="304">
                <a:solidFill>
                  <a:srgbClr val="000000"/>
                </a:solidFill>
                <a:latin typeface="Krabuler"/>
                <a:ea typeface="Krabuler"/>
                <a:cs typeface="Krabuler"/>
                <a:sym typeface="Krabuler"/>
              </a:rPr>
              <a:t>ITSEARVIOINTI</a:t>
            </a:r>
          </a:p>
        </p:txBody>
      </p:sp>
      <p:sp>
        <p:nvSpPr>
          <p:cNvPr name="Freeform 5" id="5"/>
          <p:cNvSpPr/>
          <p:nvPr/>
        </p:nvSpPr>
        <p:spPr>
          <a:xfrm flipH="false" flipV="false" rot="0">
            <a:off x="10538197" y="3444543"/>
            <a:ext cx="2704795" cy="1249123"/>
          </a:xfrm>
          <a:custGeom>
            <a:avLst/>
            <a:gdLst/>
            <a:ahLst/>
            <a:cxnLst/>
            <a:rect r="r" b="b" t="t" l="l"/>
            <a:pathLst>
              <a:path h="1249123" w="2704795">
                <a:moveTo>
                  <a:pt x="0" y="0"/>
                </a:moveTo>
                <a:lnTo>
                  <a:pt x="2704795" y="0"/>
                </a:lnTo>
                <a:lnTo>
                  <a:pt x="2704795" y="1249124"/>
                </a:lnTo>
                <a:lnTo>
                  <a:pt x="0" y="12491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91967">
            <a:off x="4392492" y="950145"/>
            <a:ext cx="2241878" cy="2042147"/>
          </a:xfrm>
          <a:custGeom>
            <a:avLst/>
            <a:gdLst/>
            <a:ahLst/>
            <a:cxnLst/>
            <a:rect r="r" b="b" t="t" l="l"/>
            <a:pathLst>
              <a:path h="2042147" w="2241878">
                <a:moveTo>
                  <a:pt x="0" y="0"/>
                </a:moveTo>
                <a:lnTo>
                  <a:pt x="2241878" y="0"/>
                </a:lnTo>
                <a:lnTo>
                  <a:pt x="2241878" y="2042147"/>
                </a:lnTo>
                <a:lnTo>
                  <a:pt x="0" y="20421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true" rot="4706294">
            <a:off x="-104297" y="1286525"/>
            <a:ext cx="3895386" cy="4128059"/>
          </a:xfrm>
          <a:custGeom>
            <a:avLst/>
            <a:gdLst/>
            <a:ahLst/>
            <a:cxnLst/>
            <a:rect r="r" b="b" t="t" l="l"/>
            <a:pathLst>
              <a:path h="4128059" w="3895386">
                <a:moveTo>
                  <a:pt x="0" y="4128058"/>
                </a:moveTo>
                <a:lnTo>
                  <a:pt x="3895387" y="4128058"/>
                </a:lnTo>
                <a:lnTo>
                  <a:pt x="3895387" y="0"/>
                </a:lnTo>
                <a:lnTo>
                  <a:pt x="0" y="0"/>
                </a:lnTo>
                <a:lnTo>
                  <a:pt x="0" y="4128058"/>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1568932">
            <a:off x="15725241" y="2538573"/>
            <a:ext cx="1447775" cy="2075662"/>
          </a:xfrm>
          <a:custGeom>
            <a:avLst/>
            <a:gdLst/>
            <a:ahLst/>
            <a:cxnLst/>
            <a:rect r="r" b="b" t="t" l="l"/>
            <a:pathLst>
              <a:path h="2075662" w="1447775">
                <a:moveTo>
                  <a:pt x="0" y="0"/>
                </a:moveTo>
                <a:lnTo>
                  <a:pt x="1447774" y="0"/>
                </a:lnTo>
                <a:lnTo>
                  <a:pt x="1447774" y="2075662"/>
                </a:lnTo>
                <a:lnTo>
                  <a:pt x="0" y="20756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0538197" y="0"/>
            <a:ext cx="10083238" cy="1393320"/>
          </a:xfrm>
          <a:custGeom>
            <a:avLst/>
            <a:gdLst/>
            <a:ahLst/>
            <a:cxnLst/>
            <a:rect r="r" b="b" t="t" l="l"/>
            <a:pathLst>
              <a:path h="1393320" w="10083238">
                <a:moveTo>
                  <a:pt x="0" y="0"/>
                </a:moveTo>
                <a:lnTo>
                  <a:pt x="10083238" y="0"/>
                </a:lnTo>
                <a:lnTo>
                  <a:pt x="10083238" y="1393320"/>
                </a:lnTo>
                <a:lnTo>
                  <a:pt x="0" y="13933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10800000">
            <a:off x="-4098675" y="8905418"/>
            <a:ext cx="9279203" cy="2078243"/>
          </a:xfrm>
          <a:custGeom>
            <a:avLst/>
            <a:gdLst/>
            <a:ahLst/>
            <a:cxnLst/>
            <a:rect r="r" b="b" t="t" l="l"/>
            <a:pathLst>
              <a:path h="2078243" w="9279203">
                <a:moveTo>
                  <a:pt x="0" y="0"/>
                </a:moveTo>
                <a:lnTo>
                  <a:pt x="9279203" y="0"/>
                </a:lnTo>
                <a:lnTo>
                  <a:pt x="9279203" y="2078242"/>
                </a:lnTo>
                <a:lnTo>
                  <a:pt x="0" y="2078242"/>
                </a:lnTo>
                <a:lnTo>
                  <a:pt x="0" y="0"/>
                </a:lnTo>
                <a:close/>
              </a:path>
            </a:pathLst>
          </a:custGeom>
          <a:blipFill>
            <a:blip r:embed="rId12">
              <a:extLst>
                <a:ext uri="{96DAC541-7B7A-43D3-8B79-37D633B846F1}">
                  <asvg:svgBlip xmlns:asvg="http://schemas.microsoft.com/office/drawing/2016/SVG/main" r:embed="rId13"/>
                </a:ext>
              </a:extLst>
            </a:blip>
            <a:stretch>
              <a:fillRect l="-62081"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FFEF7"/>
        </a:solidFill>
      </p:bgPr>
    </p:bg>
    <p:spTree>
      <p:nvGrpSpPr>
        <p:cNvPr id="1" name=""/>
        <p:cNvGrpSpPr/>
        <p:nvPr/>
      </p:nvGrpSpPr>
      <p:grpSpPr>
        <a:xfrm>
          <a:off x="0" y="0"/>
          <a:ext cx="0" cy="0"/>
          <a:chOff x="0" y="0"/>
          <a:chExt cx="0" cy="0"/>
        </a:xfrm>
      </p:grpSpPr>
      <p:sp>
        <p:nvSpPr>
          <p:cNvPr name="TextBox 2" id="2"/>
          <p:cNvSpPr txBox="true"/>
          <p:nvPr/>
        </p:nvSpPr>
        <p:spPr>
          <a:xfrm rot="0">
            <a:off x="4423731" y="1095375"/>
            <a:ext cx="9943085" cy="1647825"/>
          </a:xfrm>
          <a:prstGeom prst="rect">
            <a:avLst/>
          </a:prstGeom>
        </p:spPr>
        <p:txBody>
          <a:bodyPr anchor="t" rtlCol="false" tIns="0" lIns="0" bIns="0" rIns="0">
            <a:spAutoFit/>
          </a:bodyPr>
          <a:lstStyle/>
          <a:p>
            <a:pPr algn="ctr">
              <a:lnSpc>
                <a:spcPts val="6300"/>
              </a:lnSpc>
            </a:pPr>
            <a:r>
              <a:rPr lang="en-US" sz="6000" spc="252">
                <a:solidFill>
                  <a:srgbClr val="000000"/>
                </a:solidFill>
                <a:latin typeface="Krabuler"/>
                <a:ea typeface="Krabuler"/>
                <a:cs typeface="Krabuler"/>
                <a:sym typeface="Krabuler"/>
              </a:rPr>
              <a:t>MITÄ OSASIT JO ENNEN  OPPIMISKOKONAISUUTTA?</a:t>
            </a:r>
          </a:p>
        </p:txBody>
      </p:sp>
      <p:sp>
        <p:nvSpPr>
          <p:cNvPr name="Freeform 3" id="3"/>
          <p:cNvSpPr/>
          <p:nvPr/>
        </p:nvSpPr>
        <p:spPr>
          <a:xfrm flipH="false" flipV="false" rot="0">
            <a:off x="7295294" y="5334444"/>
            <a:ext cx="3713137" cy="4248440"/>
          </a:xfrm>
          <a:custGeom>
            <a:avLst/>
            <a:gdLst/>
            <a:ahLst/>
            <a:cxnLst/>
            <a:rect r="r" b="b" t="t" l="l"/>
            <a:pathLst>
              <a:path h="4248440" w="3713137">
                <a:moveTo>
                  <a:pt x="0" y="0"/>
                </a:moveTo>
                <a:lnTo>
                  <a:pt x="3713137" y="0"/>
                </a:lnTo>
                <a:lnTo>
                  <a:pt x="3713137" y="4248440"/>
                </a:lnTo>
                <a:lnTo>
                  <a:pt x="0" y="42484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1984554" y="4997318"/>
            <a:ext cx="2763006" cy="1389808"/>
            <a:chOff x="0" y="0"/>
            <a:chExt cx="795631" cy="400207"/>
          </a:xfrm>
        </p:grpSpPr>
        <p:sp>
          <p:nvSpPr>
            <p:cNvPr name="Freeform 5" id="5"/>
            <p:cNvSpPr/>
            <p:nvPr/>
          </p:nvSpPr>
          <p:spPr>
            <a:xfrm flipH="false" flipV="false" rot="0">
              <a:off x="0" y="0"/>
              <a:ext cx="795631" cy="400207"/>
            </a:xfrm>
            <a:custGeom>
              <a:avLst/>
              <a:gdLst/>
              <a:ahLst/>
              <a:cxnLst/>
              <a:rect r="r" b="b" t="t" l="l"/>
              <a:pathLst>
                <a:path h="400207" w="795631">
                  <a:moveTo>
                    <a:pt x="100872" y="0"/>
                  </a:moveTo>
                  <a:lnTo>
                    <a:pt x="694759" y="0"/>
                  </a:lnTo>
                  <a:cubicBezTo>
                    <a:pt x="750469" y="0"/>
                    <a:pt x="795631" y="45162"/>
                    <a:pt x="795631" y="100872"/>
                  </a:cubicBezTo>
                  <a:lnTo>
                    <a:pt x="795631" y="299335"/>
                  </a:lnTo>
                  <a:cubicBezTo>
                    <a:pt x="795631" y="326088"/>
                    <a:pt x="785004" y="351745"/>
                    <a:pt x="766087" y="370662"/>
                  </a:cubicBezTo>
                  <a:cubicBezTo>
                    <a:pt x="747169" y="389580"/>
                    <a:pt x="721512" y="400207"/>
                    <a:pt x="694759" y="400207"/>
                  </a:cubicBezTo>
                  <a:lnTo>
                    <a:pt x="100872" y="400207"/>
                  </a:lnTo>
                  <a:cubicBezTo>
                    <a:pt x="74119" y="400207"/>
                    <a:pt x="48462" y="389580"/>
                    <a:pt x="29545" y="370662"/>
                  </a:cubicBezTo>
                  <a:cubicBezTo>
                    <a:pt x="10628" y="351745"/>
                    <a:pt x="0" y="326088"/>
                    <a:pt x="0" y="299335"/>
                  </a:cubicBezTo>
                  <a:lnTo>
                    <a:pt x="0" y="100872"/>
                  </a:lnTo>
                  <a:cubicBezTo>
                    <a:pt x="0" y="74119"/>
                    <a:pt x="10628" y="48462"/>
                    <a:pt x="29545" y="29545"/>
                  </a:cubicBezTo>
                  <a:cubicBezTo>
                    <a:pt x="48462" y="10628"/>
                    <a:pt x="74119" y="0"/>
                    <a:pt x="100872" y="0"/>
                  </a:cubicBezTo>
                  <a:close/>
                </a:path>
              </a:pathLst>
            </a:custGeom>
            <a:solidFill>
              <a:srgbClr val="E6BFE1"/>
            </a:solidFill>
          </p:spPr>
        </p:sp>
        <p:sp>
          <p:nvSpPr>
            <p:cNvPr name="TextBox 6" id="6"/>
            <p:cNvSpPr txBox="true"/>
            <p:nvPr/>
          </p:nvSpPr>
          <p:spPr>
            <a:xfrm>
              <a:off x="0" y="28575"/>
              <a:ext cx="795631" cy="371632"/>
            </a:xfrm>
            <a:prstGeom prst="rect">
              <a:avLst/>
            </a:prstGeom>
          </p:spPr>
          <p:txBody>
            <a:bodyPr anchor="ctr" rtlCol="false" tIns="71438" lIns="71438" bIns="71438" rIns="71438"/>
            <a:lstStyle/>
            <a:p>
              <a:pPr algn="ctr">
                <a:lnSpc>
                  <a:spcPts val="2598"/>
                </a:lnSpc>
              </a:pPr>
            </a:p>
          </p:txBody>
        </p:sp>
      </p:grpSp>
      <p:sp>
        <p:nvSpPr>
          <p:cNvPr name="TextBox 7" id="7"/>
          <p:cNvSpPr txBox="true"/>
          <p:nvPr/>
        </p:nvSpPr>
        <p:spPr>
          <a:xfrm rot="0">
            <a:off x="12065474" y="5270603"/>
            <a:ext cx="2601165"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Kehyksen valmistaminen</a:t>
            </a:r>
          </a:p>
        </p:txBody>
      </p:sp>
      <p:grpSp>
        <p:nvGrpSpPr>
          <p:cNvPr name="Group 8" id="8"/>
          <p:cNvGrpSpPr/>
          <p:nvPr/>
        </p:nvGrpSpPr>
        <p:grpSpPr>
          <a:xfrm rot="0">
            <a:off x="12307384" y="7324158"/>
            <a:ext cx="3055365" cy="1389808"/>
            <a:chOff x="0" y="0"/>
            <a:chExt cx="879818" cy="400207"/>
          </a:xfrm>
        </p:grpSpPr>
        <p:sp>
          <p:nvSpPr>
            <p:cNvPr name="Freeform 9" id="9"/>
            <p:cNvSpPr/>
            <p:nvPr/>
          </p:nvSpPr>
          <p:spPr>
            <a:xfrm flipH="false" flipV="false" rot="0">
              <a:off x="0" y="0"/>
              <a:ext cx="879818" cy="400207"/>
            </a:xfrm>
            <a:custGeom>
              <a:avLst/>
              <a:gdLst/>
              <a:ahLst/>
              <a:cxnLst/>
              <a:rect r="r" b="b" t="t" l="l"/>
              <a:pathLst>
                <a:path h="400207" w="879818">
                  <a:moveTo>
                    <a:pt x="91220" y="0"/>
                  </a:moveTo>
                  <a:lnTo>
                    <a:pt x="788599" y="0"/>
                  </a:lnTo>
                  <a:cubicBezTo>
                    <a:pt x="838978" y="0"/>
                    <a:pt x="879818" y="40840"/>
                    <a:pt x="879818" y="91220"/>
                  </a:cubicBezTo>
                  <a:lnTo>
                    <a:pt x="879818" y="308988"/>
                  </a:lnTo>
                  <a:cubicBezTo>
                    <a:pt x="879818" y="359367"/>
                    <a:pt x="838978" y="400207"/>
                    <a:pt x="788599" y="400207"/>
                  </a:cubicBezTo>
                  <a:lnTo>
                    <a:pt x="91220" y="400207"/>
                  </a:lnTo>
                  <a:cubicBezTo>
                    <a:pt x="67027" y="400207"/>
                    <a:pt x="43825" y="390597"/>
                    <a:pt x="26718" y="373490"/>
                  </a:cubicBezTo>
                  <a:cubicBezTo>
                    <a:pt x="9611" y="356383"/>
                    <a:pt x="0" y="333180"/>
                    <a:pt x="0" y="308988"/>
                  </a:cubicBezTo>
                  <a:lnTo>
                    <a:pt x="0" y="91220"/>
                  </a:lnTo>
                  <a:cubicBezTo>
                    <a:pt x="0" y="40840"/>
                    <a:pt x="40840" y="0"/>
                    <a:pt x="91220" y="0"/>
                  </a:cubicBezTo>
                  <a:close/>
                </a:path>
              </a:pathLst>
            </a:custGeom>
            <a:solidFill>
              <a:srgbClr val="E6BFE1"/>
            </a:solidFill>
          </p:spPr>
        </p:sp>
        <p:sp>
          <p:nvSpPr>
            <p:cNvPr name="TextBox 10" id="10"/>
            <p:cNvSpPr txBox="true"/>
            <p:nvPr/>
          </p:nvSpPr>
          <p:spPr>
            <a:xfrm>
              <a:off x="0" y="28575"/>
              <a:ext cx="879818" cy="371632"/>
            </a:xfrm>
            <a:prstGeom prst="rect">
              <a:avLst/>
            </a:prstGeom>
          </p:spPr>
          <p:txBody>
            <a:bodyPr anchor="ctr" rtlCol="false" tIns="71438" lIns="71438" bIns="71438" rIns="71438"/>
            <a:lstStyle/>
            <a:p>
              <a:pPr algn="ctr">
                <a:lnSpc>
                  <a:spcPts val="2598"/>
                </a:lnSpc>
              </a:pPr>
            </a:p>
          </p:txBody>
        </p:sp>
      </p:grpSp>
      <p:sp>
        <p:nvSpPr>
          <p:cNvPr name="TextBox 11" id="11"/>
          <p:cNvSpPr txBox="true"/>
          <p:nvPr/>
        </p:nvSpPr>
        <p:spPr>
          <a:xfrm rot="0">
            <a:off x="12274412" y="7597443"/>
            <a:ext cx="3088337"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Palttinasidoksen kutominen</a:t>
            </a:r>
          </a:p>
        </p:txBody>
      </p:sp>
      <p:grpSp>
        <p:nvGrpSpPr>
          <p:cNvPr name="Group 12" id="12"/>
          <p:cNvGrpSpPr/>
          <p:nvPr/>
        </p:nvGrpSpPr>
        <p:grpSpPr>
          <a:xfrm rot="0">
            <a:off x="10555791" y="2965719"/>
            <a:ext cx="2926328" cy="1389808"/>
            <a:chOff x="0" y="0"/>
            <a:chExt cx="842661" cy="400207"/>
          </a:xfrm>
        </p:grpSpPr>
        <p:sp>
          <p:nvSpPr>
            <p:cNvPr name="Freeform 13" id="13"/>
            <p:cNvSpPr/>
            <p:nvPr/>
          </p:nvSpPr>
          <p:spPr>
            <a:xfrm flipH="false" flipV="false" rot="0">
              <a:off x="0" y="0"/>
              <a:ext cx="842661" cy="400207"/>
            </a:xfrm>
            <a:custGeom>
              <a:avLst/>
              <a:gdLst/>
              <a:ahLst/>
              <a:cxnLst/>
              <a:rect r="r" b="b" t="t" l="l"/>
              <a:pathLst>
                <a:path h="400207" w="842661">
                  <a:moveTo>
                    <a:pt x="95242" y="0"/>
                  </a:moveTo>
                  <a:lnTo>
                    <a:pt x="747419" y="0"/>
                  </a:lnTo>
                  <a:cubicBezTo>
                    <a:pt x="800020" y="0"/>
                    <a:pt x="842661" y="42641"/>
                    <a:pt x="842661" y="95242"/>
                  </a:cubicBezTo>
                  <a:lnTo>
                    <a:pt x="842661" y="304965"/>
                  </a:lnTo>
                  <a:cubicBezTo>
                    <a:pt x="842661" y="330225"/>
                    <a:pt x="832627" y="354450"/>
                    <a:pt x="814765" y="372311"/>
                  </a:cubicBezTo>
                  <a:cubicBezTo>
                    <a:pt x="796904" y="390173"/>
                    <a:pt x="772679" y="400207"/>
                    <a:pt x="747419" y="400207"/>
                  </a:cubicBezTo>
                  <a:lnTo>
                    <a:pt x="95242" y="400207"/>
                  </a:lnTo>
                  <a:cubicBezTo>
                    <a:pt x="69982" y="400207"/>
                    <a:pt x="45757" y="390173"/>
                    <a:pt x="27896" y="372311"/>
                  </a:cubicBezTo>
                  <a:cubicBezTo>
                    <a:pt x="10034" y="354450"/>
                    <a:pt x="0" y="330225"/>
                    <a:pt x="0" y="304965"/>
                  </a:cubicBezTo>
                  <a:lnTo>
                    <a:pt x="0" y="95242"/>
                  </a:lnTo>
                  <a:cubicBezTo>
                    <a:pt x="0" y="69982"/>
                    <a:pt x="10034" y="45757"/>
                    <a:pt x="27896" y="27896"/>
                  </a:cubicBezTo>
                  <a:cubicBezTo>
                    <a:pt x="45757" y="10034"/>
                    <a:pt x="69982" y="0"/>
                    <a:pt x="95242" y="0"/>
                  </a:cubicBezTo>
                  <a:close/>
                </a:path>
              </a:pathLst>
            </a:custGeom>
            <a:solidFill>
              <a:srgbClr val="E6BFE1"/>
            </a:solidFill>
          </p:spPr>
        </p:sp>
        <p:sp>
          <p:nvSpPr>
            <p:cNvPr name="TextBox 14" id="14"/>
            <p:cNvSpPr txBox="true"/>
            <p:nvPr/>
          </p:nvSpPr>
          <p:spPr>
            <a:xfrm>
              <a:off x="0" y="28575"/>
              <a:ext cx="842661" cy="371632"/>
            </a:xfrm>
            <a:prstGeom prst="rect">
              <a:avLst/>
            </a:prstGeom>
          </p:spPr>
          <p:txBody>
            <a:bodyPr anchor="ctr" rtlCol="false" tIns="71438" lIns="71438" bIns="71438" rIns="71438"/>
            <a:lstStyle/>
            <a:p>
              <a:pPr algn="ctr">
                <a:lnSpc>
                  <a:spcPts val="2598"/>
                </a:lnSpc>
              </a:pPr>
            </a:p>
          </p:txBody>
        </p:sp>
      </p:grpSp>
      <p:sp>
        <p:nvSpPr>
          <p:cNvPr name="TextBox 15" id="15"/>
          <p:cNvSpPr txBox="true"/>
          <p:nvPr/>
        </p:nvSpPr>
        <p:spPr>
          <a:xfrm rot="0">
            <a:off x="10767432" y="3239003"/>
            <a:ext cx="2508333"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Luonnossa toimiminen</a:t>
            </a:r>
          </a:p>
        </p:txBody>
      </p:sp>
      <p:grpSp>
        <p:nvGrpSpPr>
          <p:cNvPr name="Group 16" id="16"/>
          <p:cNvGrpSpPr/>
          <p:nvPr/>
        </p:nvGrpSpPr>
        <p:grpSpPr>
          <a:xfrm rot="0">
            <a:off x="4821399" y="3000300"/>
            <a:ext cx="2876106" cy="1389808"/>
            <a:chOff x="0" y="0"/>
            <a:chExt cx="828199" cy="400207"/>
          </a:xfrm>
        </p:grpSpPr>
        <p:sp>
          <p:nvSpPr>
            <p:cNvPr name="Freeform 17" id="17"/>
            <p:cNvSpPr/>
            <p:nvPr/>
          </p:nvSpPr>
          <p:spPr>
            <a:xfrm flipH="false" flipV="false" rot="0">
              <a:off x="0" y="0"/>
              <a:ext cx="828199" cy="400207"/>
            </a:xfrm>
            <a:custGeom>
              <a:avLst/>
              <a:gdLst/>
              <a:ahLst/>
              <a:cxnLst/>
              <a:rect r="r" b="b" t="t" l="l"/>
              <a:pathLst>
                <a:path h="400207" w="828199">
                  <a:moveTo>
                    <a:pt x="96905" y="0"/>
                  </a:moveTo>
                  <a:lnTo>
                    <a:pt x="731294" y="0"/>
                  </a:lnTo>
                  <a:cubicBezTo>
                    <a:pt x="784813" y="0"/>
                    <a:pt x="828199" y="43386"/>
                    <a:pt x="828199" y="96905"/>
                  </a:cubicBezTo>
                  <a:lnTo>
                    <a:pt x="828199" y="303302"/>
                  </a:lnTo>
                  <a:cubicBezTo>
                    <a:pt x="828199" y="329003"/>
                    <a:pt x="817990" y="353651"/>
                    <a:pt x="799816" y="371824"/>
                  </a:cubicBezTo>
                  <a:cubicBezTo>
                    <a:pt x="781643" y="389998"/>
                    <a:pt x="756995" y="400207"/>
                    <a:pt x="731294" y="400207"/>
                  </a:cubicBezTo>
                  <a:lnTo>
                    <a:pt x="96905" y="400207"/>
                  </a:lnTo>
                  <a:cubicBezTo>
                    <a:pt x="71204" y="400207"/>
                    <a:pt x="46556" y="389998"/>
                    <a:pt x="28383" y="371824"/>
                  </a:cubicBezTo>
                  <a:cubicBezTo>
                    <a:pt x="10210" y="353651"/>
                    <a:pt x="0" y="329003"/>
                    <a:pt x="0" y="303302"/>
                  </a:cubicBezTo>
                  <a:lnTo>
                    <a:pt x="0" y="96905"/>
                  </a:lnTo>
                  <a:cubicBezTo>
                    <a:pt x="0" y="71204"/>
                    <a:pt x="10210" y="46556"/>
                    <a:pt x="28383" y="28383"/>
                  </a:cubicBezTo>
                  <a:cubicBezTo>
                    <a:pt x="46556" y="10210"/>
                    <a:pt x="71204" y="0"/>
                    <a:pt x="96905" y="0"/>
                  </a:cubicBezTo>
                  <a:close/>
                </a:path>
              </a:pathLst>
            </a:custGeom>
            <a:solidFill>
              <a:srgbClr val="E6BFE1"/>
            </a:solidFill>
          </p:spPr>
        </p:sp>
        <p:sp>
          <p:nvSpPr>
            <p:cNvPr name="TextBox 18" id="18"/>
            <p:cNvSpPr txBox="true"/>
            <p:nvPr/>
          </p:nvSpPr>
          <p:spPr>
            <a:xfrm>
              <a:off x="0" y="28575"/>
              <a:ext cx="828199" cy="371632"/>
            </a:xfrm>
            <a:prstGeom prst="rect">
              <a:avLst/>
            </a:prstGeom>
          </p:spPr>
          <p:txBody>
            <a:bodyPr anchor="ctr" rtlCol="false" tIns="71438" lIns="71438" bIns="71438" rIns="71438"/>
            <a:lstStyle/>
            <a:p>
              <a:pPr algn="ctr">
                <a:lnSpc>
                  <a:spcPts val="2598"/>
                </a:lnSpc>
              </a:pPr>
            </a:p>
          </p:txBody>
        </p:sp>
      </p:grpSp>
      <p:sp>
        <p:nvSpPr>
          <p:cNvPr name="TextBox 19" id="19"/>
          <p:cNvSpPr txBox="true"/>
          <p:nvPr/>
        </p:nvSpPr>
        <p:spPr>
          <a:xfrm rot="0">
            <a:off x="4885180" y="3286921"/>
            <a:ext cx="2683054"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Geometriset muodot</a:t>
            </a:r>
          </a:p>
        </p:txBody>
      </p:sp>
      <p:grpSp>
        <p:nvGrpSpPr>
          <p:cNvPr name="Group 20" id="20"/>
          <p:cNvGrpSpPr/>
          <p:nvPr/>
        </p:nvGrpSpPr>
        <p:grpSpPr>
          <a:xfrm rot="0">
            <a:off x="3574857" y="5045236"/>
            <a:ext cx="2854492" cy="1389808"/>
            <a:chOff x="0" y="0"/>
            <a:chExt cx="821975" cy="400207"/>
          </a:xfrm>
        </p:grpSpPr>
        <p:sp>
          <p:nvSpPr>
            <p:cNvPr name="Freeform 21" id="21"/>
            <p:cNvSpPr/>
            <p:nvPr/>
          </p:nvSpPr>
          <p:spPr>
            <a:xfrm flipH="false" flipV="false" rot="0">
              <a:off x="0" y="0"/>
              <a:ext cx="821975" cy="400207"/>
            </a:xfrm>
            <a:custGeom>
              <a:avLst/>
              <a:gdLst/>
              <a:ahLst/>
              <a:cxnLst/>
              <a:rect r="r" b="b" t="t" l="l"/>
              <a:pathLst>
                <a:path h="400207" w="821975">
                  <a:moveTo>
                    <a:pt x="97639" y="0"/>
                  </a:moveTo>
                  <a:lnTo>
                    <a:pt x="724336" y="0"/>
                  </a:lnTo>
                  <a:cubicBezTo>
                    <a:pt x="750232" y="0"/>
                    <a:pt x="775067" y="10287"/>
                    <a:pt x="793377" y="28598"/>
                  </a:cubicBezTo>
                  <a:cubicBezTo>
                    <a:pt x="811688" y="46909"/>
                    <a:pt x="821975" y="71743"/>
                    <a:pt x="821975" y="97639"/>
                  </a:cubicBezTo>
                  <a:lnTo>
                    <a:pt x="821975" y="302568"/>
                  </a:lnTo>
                  <a:cubicBezTo>
                    <a:pt x="821975" y="356493"/>
                    <a:pt x="778261" y="400207"/>
                    <a:pt x="724336" y="400207"/>
                  </a:cubicBezTo>
                  <a:lnTo>
                    <a:pt x="97639" y="400207"/>
                  </a:lnTo>
                  <a:cubicBezTo>
                    <a:pt x="43714" y="400207"/>
                    <a:pt x="0" y="356493"/>
                    <a:pt x="0" y="302568"/>
                  </a:cubicBezTo>
                  <a:lnTo>
                    <a:pt x="0" y="97639"/>
                  </a:lnTo>
                  <a:cubicBezTo>
                    <a:pt x="0" y="43714"/>
                    <a:pt x="43714" y="0"/>
                    <a:pt x="97639" y="0"/>
                  </a:cubicBezTo>
                  <a:close/>
                </a:path>
              </a:pathLst>
            </a:custGeom>
            <a:solidFill>
              <a:srgbClr val="E6BFE1"/>
            </a:solidFill>
          </p:spPr>
        </p:sp>
        <p:sp>
          <p:nvSpPr>
            <p:cNvPr name="TextBox 22" id="22"/>
            <p:cNvSpPr txBox="true"/>
            <p:nvPr/>
          </p:nvSpPr>
          <p:spPr>
            <a:xfrm>
              <a:off x="0" y="28575"/>
              <a:ext cx="821975" cy="371632"/>
            </a:xfrm>
            <a:prstGeom prst="rect">
              <a:avLst/>
            </a:prstGeom>
          </p:spPr>
          <p:txBody>
            <a:bodyPr anchor="ctr" rtlCol="false" tIns="71438" lIns="71438" bIns="71438" rIns="71438"/>
            <a:lstStyle/>
            <a:p>
              <a:pPr algn="ctr">
                <a:lnSpc>
                  <a:spcPts val="2598"/>
                </a:lnSpc>
              </a:pPr>
            </a:p>
          </p:txBody>
        </p:sp>
      </p:grpSp>
      <p:sp>
        <p:nvSpPr>
          <p:cNvPr name="TextBox 23" id="23"/>
          <p:cNvSpPr txBox="true"/>
          <p:nvPr/>
        </p:nvSpPr>
        <p:spPr>
          <a:xfrm rot="0">
            <a:off x="3617031" y="5318521"/>
            <a:ext cx="2770143" cy="46291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Mittaaminen </a:t>
            </a:r>
          </a:p>
        </p:txBody>
      </p:sp>
      <p:grpSp>
        <p:nvGrpSpPr>
          <p:cNvPr name="Group 24" id="24"/>
          <p:cNvGrpSpPr/>
          <p:nvPr/>
        </p:nvGrpSpPr>
        <p:grpSpPr>
          <a:xfrm rot="0">
            <a:off x="3023947" y="7341494"/>
            <a:ext cx="2799569" cy="1389808"/>
            <a:chOff x="0" y="0"/>
            <a:chExt cx="806160" cy="400207"/>
          </a:xfrm>
        </p:grpSpPr>
        <p:sp>
          <p:nvSpPr>
            <p:cNvPr name="Freeform 25" id="25"/>
            <p:cNvSpPr/>
            <p:nvPr/>
          </p:nvSpPr>
          <p:spPr>
            <a:xfrm flipH="false" flipV="false" rot="0">
              <a:off x="0" y="0"/>
              <a:ext cx="806160" cy="400207"/>
            </a:xfrm>
            <a:custGeom>
              <a:avLst/>
              <a:gdLst/>
              <a:ahLst/>
              <a:cxnLst/>
              <a:rect r="r" b="b" t="t" l="l"/>
              <a:pathLst>
                <a:path h="400207" w="806160">
                  <a:moveTo>
                    <a:pt x="99554" y="0"/>
                  </a:moveTo>
                  <a:lnTo>
                    <a:pt x="706605" y="0"/>
                  </a:lnTo>
                  <a:cubicBezTo>
                    <a:pt x="733009" y="0"/>
                    <a:pt x="758331" y="10489"/>
                    <a:pt x="777001" y="29159"/>
                  </a:cubicBezTo>
                  <a:cubicBezTo>
                    <a:pt x="795671" y="47829"/>
                    <a:pt x="806160" y="73151"/>
                    <a:pt x="806160" y="99554"/>
                  </a:cubicBezTo>
                  <a:lnTo>
                    <a:pt x="806160" y="300653"/>
                  </a:lnTo>
                  <a:cubicBezTo>
                    <a:pt x="806160" y="355635"/>
                    <a:pt x="761588" y="400207"/>
                    <a:pt x="706605" y="400207"/>
                  </a:cubicBezTo>
                  <a:lnTo>
                    <a:pt x="99554" y="400207"/>
                  </a:lnTo>
                  <a:cubicBezTo>
                    <a:pt x="73151" y="400207"/>
                    <a:pt x="47829" y="389718"/>
                    <a:pt x="29159" y="371048"/>
                  </a:cubicBezTo>
                  <a:cubicBezTo>
                    <a:pt x="10489" y="352378"/>
                    <a:pt x="0" y="327056"/>
                    <a:pt x="0" y="300653"/>
                  </a:cubicBezTo>
                  <a:lnTo>
                    <a:pt x="0" y="99554"/>
                  </a:lnTo>
                  <a:cubicBezTo>
                    <a:pt x="0" y="44572"/>
                    <a:pt x="44572" y="0"/>
                    <a:pt x="99554" y="0"/>
                  </a:cubicBezTo>
                  <a:close/>
                </a:path>
              </a:pathLst>
            </a:custGeom>
            <a:solidFill>
              <a:srgbClr val="E6BFE1"/>
            </a:solidFill>
          </p:spPr>
        </p:sp>
        <p:sp>
          <p:nvSpPr>
            <p:cNvPr name="TextBox 26" id="26"/>
            <p:cNvSpPr txBox="true"/>
            <p:nvPr/>
          </p:nvSpPr>
          <p:spPr>
            <a:xfrm>
              <a:off x="0" y="28575"/>
              <a:ext cx="806160" cy="371632"/>
            </a:xfrm>
            <a:prstGeom prst="rect">
              <a:avLst/>
            </a:prstGeom>
          </p:spPr>
          <p:txBody>
            <a:bodyPr anchor="ctr" rtlCol="false" tIns="71438" lIns="71438" bIns="71438" rIns="71438"/>
            <a:lstStyle/>
            <a:p>
              <a:pPr algn="ctr">
                <a:lnSpc>
                  <a:spcPts val="2598"/>
                </a:lnSpc>
              </a:pPr>
            </a:p>
          </p:txBody>
        </p:sp>
      </p:grpSp>
      <p:sp>
        <p:nvSpPr>
          <p:cNvPr name="TextBox 27" id="27"/>
          <p:cNvSpPr txBox="true"/>
          <p:nvPr/>
        </p:nvSpPr>
        <p:spPr>
          <a:xfrm rot="0">
            <a:off x="3140009" y="7369963"/>
            <a:ext cx="2567445" cy="1270635"/>
          </a:xfrm>
          <a:prstGeom prst="rect">
            <a:avLst/>
          </a:prstGeom>
        </p:spPr>
        <p:txBody>
          <a:bodyPr anchor="t" rtlCol="false" tIns="0" lIns="0" bIns="0" rIns="0">
            <a:spAutoFit/>
          </a:bodyPr>
          <a:lstStyle/>
          <a:p>
            <a:pPr algn="ctr">
              <a:lnSpc>
                <a:spcPts val="3360"/>
              </a:lnSpc>
              <a:spcBef>
                <a:spcPct val="0"/>
              </a:spcBef>
            </a:pPr>
            <a:r>
              <a:rPr lang="en-US" sz="3200" spc="134">
                <a:solidFill>
                  <a:srgbClr val="000000"/>
                </a:solidFill>
                <a:latin typeface="Krabuler"/>
                <a:ea typeface="Krabuler"/>
                <a:cs typeface="Krabuler"/>
                <a:sym typeface="Krabuler"/>
              </a:rPr>
              <a:t>Kasvien tunnistaminen digitaalisesti</a:t>
            </a:r>
          </a:p>
        </p:txBody>
      </p:sp>
      <p:sp>
        <p:nvSpPr>
          <p:cNvPr name="Freeform 28" id="28"/>
          <p:cNvSpPr/>
          <p:nvPr/>
        </p:nvSpPr>
        <p:spPr>
          <a:xfrm flipH="false" flipV="false" rot="2638600">
            <a:off x="9012698" y="75246"/>
            <a:ext cx="1206893" cy="1099370"/>
          </a:xfrm>
          <a:custGeom>
            <a:avLst/>
            <a:gdLst/>
            <a:ahLst/>
            <a:cxnLst/>
            <a:rect r="r" b="b" t="t" l="l"/>
            <a:pathLst>
              <a:path h="1099370" w="1206893">
                <a:moveTo>
                  <a:pt x="0" y="0"/>
                </a:moveTo>
                <a:lnTo>
                  <a:pt x="1206893" y="0"/>
                </a:lnTo>
                <a:lnTo>
                  <a:pt x="1206893" y="1099370"/>
                </a:lnTo>
                <a:lnTo>
                  <a:pt x="0" y="10993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2832155">
            <a:off x="9287896" y="4670333"/>
            <a:ext cx="1307544" cy="595894"/>
          </a:xfrm>
          <a:custGeom>
            <a:avLst/>
            <a:gdLst/>
            <a:ahLst/>
            <a:cxnLst/>
            <a:rect r="r" b="b" t="t" l="l"/>
            <a:pathLst>
              <a:path h="595894" w="1307544">
                <a:moveTo>
                  <a:pt x="0" y="0"/>
                </a:moveTo>
                <a:lnTo>
                  <a:pt x="1307544" y="0"/>
                </a:lnTo>
                <a:lnTo>
                  <a:pt x="1307544" y="595893"/>
                </a:lnTo>
                <a:lnTo>
                  <a:pt x="0" y="595893"/>
                </a:lnTo>
                <a:lnTo>
                  <a:pt x="0" y="0"/>
                </a:lnTo>
                <a:close/>
              </a:path>
            </a:pathLst>
          </a:custGeom>
          <a:blipFill>
            <a:blip r:embed="rId6">
              <a:extLst>
                <a:ext uri="{96DAC541-7B7A-43D3-8B79-37D633B846F1}">
                  <asvg:svgBlip xmlns:asvg="http://schemas.microsoft.com/office/drawing/2016/SVG/main" r:embed="rId7"/>
                </a:ext>
              </a:extLst>
            </a:blip>
            <a:stretch>
              <a:fillRect l="-444900" t="0" r="0" b="0"/>
            </a:stretch>
          </a:blipFill>
        </p:spPr>
      </p:sp>
      <p:sp>
        <p:nvSpPr>
          <p:cNvPr name="Freeform 30" id="30"/>
          <p:cNvSpPr/>
          <p:nvPr/>
        </p:nvSpPr>
        <p:spPr>
          <a:xfrm flipH="false" flipV="false" rot="-7162041">
            <a:off x="7776942" y="4688265"/>
            <a:ext cx="1307544" cy="595894"/>
          </a:xfrm>
          <a:custGeom>
            <a:avLst/>
            <a:gdLst/>
            <a:ahLst/>
            <a:cxnLst/>
            <a:rect r="r" b="b" t="t" l="l"/>
            <a:pathLst>
              <a:path h="595894" w="1307544">
                <a:moveTo>
                  <a:pt x="0" y="0"/>
                </a:moveTo>
                <a:lnTo>
                  <a:pt x="1307545" y="0"/>
                </a:lnTo>
                <a:lnTo>
                  <a:pt x="1307545" y="595894"/>
                </a:lnTo>
                <a:lnTo>
                  <a:pt x="0" y="595894"/>
                </a:lnTo>
                <a:lnTo>
                  <a:pt x="0" y="0"/>
                </a:lnTo>
                <a:close/>
              </a:path>
            </a:pathLst>
          </a:custGeom>
          <a:blipFill>
            <a:blip r:embed="rId6">
              <a:extLst>
                <a:ext uri="{96DAC541-7B7A-43D3-8B79-37D633B846F1}">
                  <asvg:svgBlip xmlns:asvg="http://schemas.microsoft.com/office/drawing/2016/SVG/main" r:embed="rId7"/>
                </a:ext>
              </a:extLst>
            </a:blip>
            <a:stretch>
              <a:fillRect l="-444900" t="0" r="0" b="0"/>
            </a:stretch>
          </a:blipFill>
        </p:spPr>
      </p:sp>
      <p:sp>
        <p:nvSpPr>
          <p:cNvPr name="Freeform 31" id="31"/>
          <p:cNvSpPr/>
          <p:nvPr/>
        </p:nvSpPr>
        <p:spPr>
          <a:xfrm flipH="false" flipV="false" rot="-7790319">
            <a:off x="6559798" y="5999022"/>
            <a:ext cx="1345939" cy="611817"/>
          </a:xfrm>
          <a:custGeom>
            <a:avLst/>
            <a:gdLst/>
            <a:ahLst/>
            <a:cxnLst/>
            <a:rect r="r" b="b" t="t" l="l"/>
            <a:pathLst>
              <a:path h="611817" w="1345939">
                <a:moveTo>
                  <a:pt x="0" y="0"/>
                </a:moveTo>
                <a:lnTo>
                  <a:pt x="1345938" y="0"/>
                </a:lnTo>
                <a:lnTo>
                  <a:pt x="1345938" y="611816"/>
                </a:lnTo>
                <a:lnTo>
                  <a:pt x="0" y="611816"/>
                </a:lnTo>
                <a:lnTo>
                  <a:pt x="0" y="0"/>
                </a:lnTo>
                <a:close/>
              </a:path>
            </a:pathLst>
          </a:custGeom>
          <a:blipFill>
            <a:blip r:embed="rId6">
              <a:extLst>
                <a:ext uri="{96DAC541-7B7A-43D3-8B79-37D633B846F1}">
                  <asvg:svgBlip xmlns:asvg="http://schemas.microsoft.com/office/drawing/2016/SVG/main" r:embed="rId7"/>
                </a:ext>
              </a:extLst>
            </a:blip>
            <a:stretch>
              <a:fillRect l="-443501" t="0" r="0" b="0"/>
            </a:stretch>
          </a:blipFill>
        </p:spPr>
      </p:sp>
      <p:sp>
        <p:nvSpPr>
          <p:cNvPr name="Freeform 32" id="32"/>
          <p:cNvSpPr/>
          <p:nvPr/>
        </p:nvSpPr>
        <p:spPr>
          <a:xfrm flipH="false" flipV="false" rot="-10511353">
            <a:off x="6199011" y="8226739"/>
            <a:ext cx="1345939" cy="611817"/>
          </a:xfrm>
          <a:custGeom>
            <a:avLst/>
            <a:gdLst/>
            <a:ahLst/>
            <a:cxnLst/>
            <a:rect r="r" b="b" t="t" l="l"/>
            <a:pathLst>
              <a:path h="611817" w="1345939">
                <a:moveTo>
                  <a:pt x="0" y="0"/>
                </a:moveTo>
                <a:lnTo>
                  <a:pt x="1345939" y="0"/>
                </a:lnTo>
                <a:lnTo>
                  <a:pt x="1345939" y="611816"/>
                </a:lnTo>
                <a:lnTo>
                  <a:pt x="0" y="611816"/>
                </a:lnTo>
                <a:lnTo>
                  <a:pt x="0" y="0"/>
                </a:lnTo>
                <a:close/>
              </a:path>
            </a:pathLst>
          </a:custGeom>
          <a:blipFill>
            <a:blip r:embed="rId6">
              <a:extLst>
                <a:ext uri="{96DAC541-7B7A-43D3-8B79-37D633B846F1}">
                  <asvg:svgBlip xmlns:asvg="http://schemas.microsoft.com/office/drawing/2016/SVG/main" r:embed="rId7"/>
                </a:ext>
              </a:extLst>
            </a:blip>
            <a:stretch>
              <a:fillRect l="-443501" t="0" r="0" b="0"/>
            </a:stretch>
          </a:blipFill>
        </p:spPr>
      </p:sp>
      <p:sp>
        <p:nvSpPr>
          <p:cNvPr name="Freeform 33" id="33"/>
          <p:cNvSpPr/>
          <p:nvPr/>
        </p:nvSpPr>
        <p:spPr>
          <a:xfrm flipH="false" flipV="false" rot="304285">
            <a:off x="10648609" y="8192600"/>
            <a:ext cx="1345939" cy="611817"/>
          </a:xfrm>
          <a:custGeom>
            <a:avLst/>
            <a:gdLst/>
            <a:ahLst/>
            <a:cxnLst/>
            <a:rect r="r" b="b" t="t" l="l"/>
            <a:pathLst>
              <a:path h="611817" w="1345939">
                <a:moveTo>
                  <a:pt x="0" y="0"/>
                </a:moveTo>
                <a:lnTo>
                  <a:pt x="1345939" y="0"/>
                </a:lnTo>
                <a:lnTo>
                  <a:pt x="1345939" y="611816"/>
                </a:lnTo>
                <a:lnTo>
                  <a:pt x="0" y="611816"/>
                </a:lnTo>
                <a:lnTo>
                  <a:pt x="0" y="0"/>
                </a:lnTo>
                <a:close/>
              </a:path>
            </a:pathLst>
          </a:custGeom>
          <a:blipFill>
            <a:blip r:embed="rId6">
              <a:extLst>
                <a:ext uri="{96DAC541-7B7A-43D3-8B79-37D633B846F1}">
                  <asvg:svgBlip xmlns:asvg="http://schemas.microsoft.com/office/drawing/2016/SVG/main" r:embed="rId7"/>
                </a:ext>
              </a:extLst>
            </a:blip>
            <a:stretch>
              <a:fillRect l="-443501" t="0" r="0" b="0"/>
            </a:stretch>
          </a:blipFill>
        </p:spPr>
      </p:sp>
      <p:sp>
        <p:nvSpPr>
          <p:cNvPr name="Freeform 34" id="34"/>
          <p:cNvSpPr/>
          <p:nvPr/>
        </p:nvSpPr>
        <p:spPr>
          <a:xfrm flipH="false" flipV="false" rot="-2591211">
            <a:off x="10459148" y="6028123"/>
            <a:ext cx="1345939" cy="611817"/>
          </a:xfrm>
          <a:custGeom>
            <a:avLst/>
            <a:gdLst/>
            <a:ahLst/>
            <a:cxnLst/>
            <a:rect r="r" b="b" t="t" l="l"/>
            <a:pathLst>
              <a:path h="611817" w="1345939">
                <a:moveTo>
                  <a:pt x="0" y="0"/>
                </a:moveTo>
                <a:lnTo>
                  <a:pt x="1345938" y="0"/>
                </a:lnTo>
                <a:lnTo>
                  <a:pt x="1345938" y="611817"/>
                </a:lnTo>
                <a:lnTo>
                  <a:pt x="0" y="611817"/>
                </a:lnTo>
                <a:lnTo>
                  <a:pt x="0" y="0"/>
                </a:lnTo>
                <a:close/>
              </a:path>
            </a:pathLst>
          </a:custGeom>
          <a:blipFill>
            <a:blip r:embed="rId6">
              <a:extLst>
                <a:ext uri="{96DAC541-7B7A-43D3-8B79-37D633B846F1}">
                  <asvg:svgBlip xmlns:asvg="http://schemas.microsoft.com/office/drawing/2016/SVG/main" r:embed="rId7"/>
                </a:ext>
              </a:extLst>
            </a:blip>
            <a:stretch>
              <a:fillRect l="-443501"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FEF7"/>
        </a:solidFill>
      </p:bgPr>
    </p:bg>
    <p:spTree>
      <p:nvGrpSpPr>
        <p:cNvPr id="1" name=""/>
        <p:cNvGrpSpPr/>
        <p:nvPr/>
      </p:nvGrpSpPr>
      <p:grpSpPr>
        <a:xfrm>
          <a:off x="0" y="0"/>
          <a:ext cx="0" cy="0"/>
          <a:chOff x="0" y="0"/>
          <a:chExt cx="0" cy="0"/>
        </a:xfrm>
      </p:grpSpPr>
      <p:sp>
        <p:nvSpPr>
          <p:cNvPr name="TextBox 2" id="2"/>
          <p:cNvSpPr txBox="true"/>
          <p:nvPr/>
        </p:nvSpPr>
        <p:spPr>
          <a:xfrm rot="0">
            <a:off x="5146806" y="1651269"/>
            <a:ext cx="7864519" cy="916305"/>
          </a:xfrm>
          <a:prstGeom prst="rect">
            <a:avLst/>
          </a:prstGeom>
        </p:spPr>
        <p:txBody>
          <a:bodyPr anchor="t" rtlCol="false" tIns="0" lIns="0" bIns="0" rIns="0">
            <a:spAutoFit/>
          </a:bodyPr>
          <a:lstStyle/>
          <a:p>
            <a:pPr algn="ctr">
              <a:lnSpc>
                <a:spcPts val="6930"/>
              </a:lnSpc>
            </a:pPr>
            <a:r>
              <a:rPr lang="en-US" sz="6600" spc="277">
                <a:solidFill>
                  <a:srgbClr val="000000"/>
                </a:solidFill>
                <a:latin typeface="Krabuler"/>
                <a:ea typeface="Krabuler"/>
                <a:cs typeface="Krabuler"/>
                <a:sym typeface="Krabuler"/>
              </a:rPr>
              <a:t>MITÄ UUTTA OPIT?</a:t>
            </a:r>
          </a:p>
        </p:txBody>
      </p:sp>
      <p:sp>
        <p:nvSpPr>
          <p:cNvPr name="Freeform 3" id="3"/>
          <p:cNvSpPr/>
          <p:nvPr/>
        </p:nvSpPr>
        <p:spPr>
          <a:xfrm flipH="false" flipV="false" rot="0">
            <a:off x="7295294" y="5334444"/>
            <a:ext cx="3713137" cy="4248440"/>
          </a:xfrm>
          <a:custGeom>
            <a:avLst/>
            <a:gdLst/>
            <a:ahLst/>
            <a:cxnLst/>
            <a:rect r="r" b="b" t="t" l="l"/>
            <a:pathLst>
              <a:path h="4248440" w="3713137">
                <a:moveTo>
                  <a:pt x="0" y="0"/>
                </a:moveTo>
                <a:lnTo>
                  <a:pt x="3713137" y="0"/>
                </a:lnTo>
                <a:lnTo>
                  <a:pt x="3713137" y="4248440"/>
                </a:lnTo>
                <a:lnTo>
                  <a:pt x="0" y="42484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1984554" y="4997318"/>
            <a:ext cx="2763006" cy="1389808"/>
            <a:chOff x="0" y="0"/>
            <a:chExt cx="795631" cy="400207"/>
          </a:xfrm>
        </p:grpSpPr>
        <p:sp>
          <p:nvSpPr>
            <p:cNvPr name="Freeform 5" id="5"/>
            <p:cNvSpPr/>
            <p:nvPr/>
          </p:nvSpPr>
          <p:spPr>
            <a:xfrm flipH="false" flipV="false" rot="0">
              <a:off x="0" y="0"/>
              <a:ext cx="795631" cy="400207"/>
            </a:xfrm>
            <a:custGeom>
              <a:avLst/>
              <a:gdLst/>
              <a:ahLst/>
              <a:cxnLst/>
              <a:rect r="r" b="b" t="t" l="l"/>
              <a:pathLst>
                <a:path h="400207" w="795631">
                  <a:moveTo>
                    <a:pt x="100872" y="0"/>
                  </a:moveTo>
                  <a:lnTo>
                    <a:pt x="694759" y="0"/>
                  </a:lnTo>
                  <a:cubicBezTo>
                    <a:pt x="750469" y="0"/>
                    <a:pt x="795631" y="45162"/>
                    <a:pt x="795631" y="100872"/>
                  </a:cubicBezTo>
                  <a:lnTo>
                    <a:pt x="795631" y="299335"/>
                  </a:lnTo>
                  <a:cubicBezTo>
                    <a:pt x="795631" y="326088"/>
                    <a:pt x="785004" y="351745"/>
                    <a:pt x="766087" y="370662"/>
                  </a:cubicBezTo>
                  <a:cubicBezTo>
                    <a:pt x="747169" y="389580"/>
                    <a:pt x="721512" y="400207"/>
                    <a:pt x="694759" y="400207"/>
                  </a:cubicBezTo>
                  <a:lnTo>
                    <a:pt x="100872" y="400207"/>
                  </a:lnTo>
                  <a:cubicBezTo>
                    <a:pt x="74119" y="400207"/>
                    <a:pt x="48462" y="389580"/>
                    <a:pt x="29545" y="370662"/>
                  </a:cubicBezTo>
                  <a:cubicBezTo>
                    <a:pt x="10628" y="351745"/>
                    <a:pt x="0" y="326088"/>
                    <a:pt x="0" y="299335"/>
                  </a:cubicBezTo>
                  <a:lnTo>
                    <a:pt x="0" y="100872"/>
                  </a:lnTo>
                  <a:cubicBezTo>
                    <a:pt x="0" y="74119"/>
                    <a:pt x="10628" y="48462"/>
                    <a:pt x="29545" y="29545"/>
                  </a:cubicBezTo>
                  <a:cubicBezTo>
                    <a:pt x="48462" y="10628"/>
                    <a:pt x="74119" y="0"/>
                    <a:pt x="100872" y="0"/>
                  </a:cubicBezTo>
                  <a:close/>
                </a:path>
              </a:pathLst>
            </a:custGeom>
            <a:solidFill>
              <a:srgbClr val="E6BFE1"/>
            </a:solidFill>
          </p:spPr>
        </p:sp>
        <p:sp>
          <p:nvSpPr>
            <p:cNvPr name="TextBox 6" id="6"/>
            <p:cNvSpPr txBox="true"/>
            <p:nvPr/>
          </p:nvSpPr>
          <p:spPr>
            <a:xfrm>
              <a:off x="0" y="28575"/>
              <a:ext cx="795631" cy="371632"/>
            </a:xfrm>
            <a:prstGeom prst="rect">
              <a:avLst/>
            </a:prstGeom>
          </p:spPr>
          <p:txBody>
            <a:bodyPr anchor="ctr" rtlCol="false" tIns="71438" lIns="71438" bIns="71438" rIns="71438"/>
            <a:lstStyle/>
            <a:p>
              <a:pPr algn="ctr">
                <a:lnSpc>
                  <a:spcPts val="2598"/>
                </a:lnSpc>
              </a:pPr>
            </a:p>
          </p:txBody>
        </p:sp>
      </p:grpSp>
      <p:sp>
        <p:nvSpPr>
          <p:cNvPr name="TextBox 7" id="7"/>
          <p:cNvSpPr txBox="true"/>
          <p:nvPr/>
        </p:nvSpPr>
        <p:spPr>
          <a:xfrm rot="0">
            <a:off x="12146395" y="5270603"/>
            <a:ext cx="2601165"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Kehyksen valmistaminen</a:t>
            </a:r>
          </a:p>
        </p:txBody>
      </p:sp>
      <p:sp>
        <p:nvSpPr>
          <p:cNvPr name="Freeform 8" id="8"/>
          <p:cNvSpPr/>
          <p:nvPr/>
        </p:nvSpPr>
        <p:spPr>
          <a:xfrm flipH="false" flipV="false" rot="-2591211">
            <a:off x="14926533" y="7283001"/>
            <a:ext cx="1345939" cy="611817"/>
          </a:xfrm>
          <a:custGeom>
            <a:avLst/>
            <a:gdLst/>
            <a:ahLst/>
            <a:cxnLst/>
            <a:rect r="r" b="b" t="t" l="l"/>
            <a:pathLst>
              <a:path h="611817" w="1345939">
                <a:moveTo>
                  <a:pt x="0" y="0"/>
                </a:moveTo>
                <a:lnTo>
                  <a:pt x="1345938" y="0"/>
                </a:lnTo>
                <a:lnTo>
                  <a:pt x="1345938"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grpSp>
        <p:nvGrpSpPr>
          <p:cNvPr name="Group 9" id="9"/>
          <p:cNvGrpSpPr/>
          <p:nvPr/>
        </p:nvGrpSpPr>
        <p:grpSpPr>
          <a:xfrm rot="0">
            <a:off x="12307384" y="7324158"/>
            <a:ext cx="3055365" cy="1389808"/>
            <a:chOff x="0" y="0"/>
            <a:chExt cx="879818" cy="400207"/>
          </a:xfrm>
        </p:grpSpPr>
        <p:sp>
          <p:nvSpPr>
            <p:cNvPr name="Freeform 10" id="10"/>
            <p:cNvSpPr/>
            <p:nvPr/>
          </p:nvSpPr>
          <p:spPr>
            <a:xfrm flipH="false" flipV="false" rot="0">
              <a:off x="0" y="0"/>
              <a:ext cx="879818" cy="400207"/>
            </a:xfrm>
            <a:custGeom>
              <a:avLst/>
              <a:gdLst/>
              <a:ahLst/>
              <a:cxnLst/>
              <a:rect r="r" b="b" t="t" l="l"/>
              <a:pathLst>
                <a:path h="400207" w="879818">
                  <a:moveTo>
                    <a:pt x="91220" y="0"/>
                  </a:moveTo>
                  <a:lnTo>
                    <a:pt x="788599" y="0"/>
                  </a:lnTo>
                  <a:cubicBezTo>
                    <a:pt x="838978" y="0"/>
                    <a:pt x="879818" y="40840"/>
                    <a:pt x="879818" y="91220"/>
                  </a:cubicBezTo>
                  <a:lnTo>
                    <a:pt x="879818" y="308988"/>
                  </a:lnTo>
                  <a:cubicBezTo>
                    <a:pt x="879818" y="359367"/>
                    <a:pt x="838978" y="400207"/>
                    <a:pt x="788599" y="400207"/>
                  </a:cubicBezTo>
                  <a:lnTo>
                    <a:pt x="91220" y="400207"/>
                  </a:lnTo>
                  <a:cubicBezTo>
                    <a:pt x="67027" y="400207"/>
                    <a:pt x="43825" y="390597"/>
                    <a:pt x="26718" y="373490"/>
                  </a:cubicBezTo>
                  <a:cubicBezTo>
                    <a:pt x="9611" y="356383"/>
                    <a:pt x="0" y="333180"/>
                    <a:pt x="0" y="308988"/>
                  </a:cubicBezTo>
                  <a:lnTo>
                    <a:pt x="0" y="91220"/>
                  </a:lnTo>
                  <a:cubicBezTo>
                    <a:pt x="0" y="40840"/>
                    <a:pt x="40840" y="0"/>
                    <a:pt x="91220" y="0"/>
                  </a:cubicBezTo>
                  <a:close/>
                </a:path>
              </a:pathLst>
            </a:custGeom>
            <a:solidFill>
              <a:srgbClr val="E6BFE1"/>
            </a:solidFill>
          </p:spPr>
        </p:sp>
        <p:sp>
          <p:nvSpPr>
            <p:cNvPr name="TextBox 11" id="11"/>
            <p:cNvSpPr txBox="true"/>
            <p:nvPr/>
          </p:nvSpPr>
          <p:spPr>
            <a:xfrm>
              <a:off x="0" y="28575"/>
              <a:ext cx="879818" cy="371632"/>
            </a:xfrm>
            <a:prstGeom prst="rect">
              <a:avLst/>
            </a:prstGeom>
          </p:spPr>
          <p:txBody>
            <a:bodyPr anchor="ctr" rtlCol="false" tIns="71438" lIns="71438" bIns="71438" rIns="71438"/>
            <a:lstStyle/>
            <a:p>
              <a:pPr algn="ctr">
                <a:lnSpc>
                  <a:spcPts val="2598"/>
                </a:lnSpc>
              </a:pPr>
            </a:p>
          </p:txBody>
        </p:sp>
      </p:grpSp>
      <p:sp>
        <p:nvSpPr>
          <p:cNvPr name="TextBox 12" id="12"/>
          <p:cNvSpPr txBox="true"/>
          <p:nvPr/>
        </p:nvSpPr>
        <p:spPr>
          <a:xfrm rot="0">
            <a:off x="12274412" y="7597443"/>
            <a:ext cx="3088337"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Palttinasidoksen kutominen</a:t>
            </a:r>
          </a:p>
        </p:txBody>
      </p:sp>
      <p:grpSp>
        <p:nvGrpSpPr>
          <p:cNvPr name="Group 13" id="13"/>
          <p:cNvGrpSpPr/>
          <p:nvPr/>
        </p:nvGrpSpPr>
        <p:grpSpPr>
          <a:xfrm rot="0">
            <a:off x="10555791" y="2965719"/>
            <a:ext cx="2926328" cy="1389808"/>
            <a:chOff x="0" y="0"/>
            <a:chExt cx="842661" cy="400207"/>
          </a:xfrm>
        </p:grpSpPr>
        <p:sp>
          <p:nvSpPr>
            <p:cNvPr name="Freeform 14" id="14"/>
            <p:cNvSpPr/>
            <p:nvPr/>
          </p:nvSpPr>
          <p:spPr>
            <a:xfrm flipH="false" flipV="false" rot="0">
              <a:off x="0" y="0"/>
              <a:ext cx="842661" cy="400207"/>
            </a:xfrm>
            <a:custGeom>
              <a:avLst/>
              <a:gdLst/>
              <a:ahLst/>
              <a:cxnLst/>
              <a:rect r="r" b="b" t="t" l="l"/>
              <a:pathLst>
                <a:path h="400207" w="842661">
                  <a:moveTo>
                    <a:pt x="95242" y="0"/>
                  </a:moveTo>
                  <a:lnTo>
                    <a:pt x="747419" y="0"/>
                  </a:lnTo>
                  <a:cubicBezTo>
                    <a:pt x="800020" y="0"/>
                    <a:pt x="842661" y="42641"/>
                    <a:pt x="842661" y="95242"/>
                  </a:cubicBezTo>
                  <a:lnTo>
                    <a:pt x="842661" y="304965"/>
                  </a:lnTo>
                  <a:cubicBezTo>
                    <a:pt x="842661" y="330225"/>
                    <a:pt x="832627" y="354450"/>
                    <a:pt x="814765" y="372311"/>
                  </a:cubicBezTo>
                  <a:cubicBezTo>
                    <a:pt x="796904" y="390173"/>
                    <a:pt x="772679" y="400207"/>
                    <a:pt x="747419" y="400207"/>
                  </a:cubicBezTo>
                  <a:lnTo>
                    <a:pt x="95242" y="400207"/>
                  </a:lnTo>
                  <a:cubicBezTo>
                    <a:pt x="69982" y="400207"/>
                    <a:pt x="45757" y="390173"/>
                    <a:pt x="27896" y="372311"/>
                  </a:cubicBezTo>
                  <a:cubicBezTo>
                    <a:pt x="10034" y="354450"/>
                    <a:pt x="0" y="330225"/>
                    <a:pt x="0" y="304965"/>
                  </a:cubicBezTo>
                  <a:lnTo>
                    <a:pt x="0" y="95242"/>
                  </a:lnTo>
                  <a:cubicBezTo>
                    <a:pt x="0" y="69982"/>
                    <a:pt x="10034" y="45757"/>
                    <a:pt x="27896" y="27896"/>
                  </a:cubicBezTo>
                  <a:cubicBezTo>
                    <a:pt x="45757" y="10034"/>
                    <a:pt x="69982" y="0"/>
                    <a:pt x="95242" y="0"/>
                  </a:cubicBezTo>
                  <a:close/>
                </a:path>
              </a:pathLst>
            </a:custGeom>
            <a:solidFill>
              <a:srgbClr val="E6BFE1"/>
            </a:solidFill>
          </p:spPr>
        </p:sp>
        <p:sp>
          <p:nvSpPr>
            <p:cNvPr name="TextBox 15" id="15"/>
            <p:cNvSpPr txBox="true"/>
            <p:nvPr/>
          </p:nvSpPr>
          <p:spPr>
            <a:xfrm>
              <a:off x="0" y="28575"/>
              <a:ext cx="842661" cy="371632"/>
            </a:xfrm>
            <a:prstGeom prst="rect">
              <a:avLst/>
            </a:prstGeom>
          </p:spPr>
          <p:txBody>
            <a:bodyPr anchor="ctr" rtlCol="false" tIns="71438" lIns="71438" bIns="71438" rIns="71438"/>
            <a:lstStyle/>
            <a:p>
              <a:pPr algn="ctr">
                <a:lnSpc>
                  <a:spcPts val="2598"/>
                </a:lnSpc>
              </a:pPr>
            </a:p>
          </p:txBody>
        </p:sp>
      </p:grpSp>
      <p:sp>
        <p:nvSpPr>
          <p:cNvPr name="TextBox 16" id="16"/>
          <p:cNvSpPr txBox="true"/>
          <p:nvPr/>
        </p:nvSpPr>
        <p:spPr>
          <a:xfrm rot="0">
            <a:off x="10767432" y="3239003"/>
            <a:ext cx="2508333"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Luonnossa toimiminen</a:t>
            </a:r>
          </a:p>
        </p:txBody>
      </p:sp>
      <p:grpSp>
        <p:nvGrpSpPr>
          <p:cNvPr name="Group 17" id="17"/>
          <p:cNvGrpSpPr/>
          <p:nvPr/>
        </p:nvGrpSpPr>
        <p:grpSpPr>
          <a:xfrm rot="0">
            <a:off x="4821399" y="3000300"/>
            <a:ext cx="2876106" cy="1389808"/>
            <a:chOff x="0" y="0"/>
            <a:chExt cx="828199" cy="400207"/>
          </a:xfrm>
        </p:grpSpPr>
        <p:sp>
          <p:nvSpPr>
            <p:cNvPr name="Freeform 18" id="18"/>
            <p:cNvSpPr/>
            <p:nvPr/>
          </p:nvSpPr>
          <p:spPr>
            <a:xfrm flipH="false" flipV="false" rot="0">
              <a:off x="0" y="0"/>
              <a:ext cx="828199" cy="400207"/>
            </a:xfrm>
            <a:custGeom>
              <a:avLst/>
              <a:gdLst/>
              <a:ahLst/>
              <a:cxnLst/>
              <a:rect r="r" b="b" t="t" l="l"/>
              <a:pathLst>
                <a:path h="400207" w="828199">
                  <a:moveTo>
                    <a:pt x="96905" y="0"/>
                  </a:moveTo>
                  <a:lnTo>
                    <a:pt x="731294" y="0"/>
                  </a:lnTo>
                  <a:cubicBezTo>
                    <a:pt x="784813" y="0"/>
                    <a:pt x="828199" y="43386"/>
                    <a:pt x="828199" y="96905"/>
                  </a:cubicBezTo>
                  <a:lnTo>
                    <a:pt x="828199" y="303302"/>
                  </a:lnTo>
                  <a:cubicBezTo>
                    <a:pt x="828199" y="329003"/>
                    <a:pt x="817990" y="353651"/>
                    <a:pt x="799816" y="371824"/>
                  </a:cubicBezTo>
                  <a:cubicBezTo>
                    <a:pt x="781643" y="389998"/>
                    <a:pt x="756995" y="400207"/>
                    <a:pt x="731294" y="400207"/>
                  </a:cubicBezTo>
                  <a:lnTo>
                    <a:pt x="96905" y="400207"/>
                  </a:lnTo>
                  <a:cubicBezTo>
                    <a:pt x="71204" y="400207"/>
                    <a:pt x="46556" y="389998"/>
                    <a:pt x="28383" y="371824"/>
                  </a:cubicBezTo>
                  <a:cubicBezTo>
                    <a:pt x="10210" y="353651"/>
                    <a:pt x="0" y="329003"/>
                    <a:pt x="0" y="303302"/>
                  </a:cubicBezTo>
                  <a:lnTo>
                    <a:pt x="0" y="96905"/>
                  </a:lnTo>
                  <a:cubicBezTo>
                    <a:pt x="0" y="71204"/>
                    <a:pt x="10210" y="46556"/>
                    <a:pt x="28383" y="28383"/>
                  </a:cubicBezTo>
                  <a:cubicBezTo>
                    <a:pt x="46556" y="10210"/>
                    <a:pt x="71204" y="0"/>
                    <a:pt x="96905" y="0"/>
                  </a:cubicBezTo>
                  <a:close/>
                </a:path>
              </a:pathLst>
            </a:custGeom>
            <a:solidFill>
              <a:srgbClr val="E6BFE1"/>
            </a:solidFill>
          </p:spPr>
        </p:sp>
        <p:sp>
          <p:nvSpPr>
            <p:cNvPr name="TextBox 19" id="19"/>
            <p:cNvSpPr txBox="true"/>
            <p:nvPr/>
          </p:nvSpPr>
          <p:spPr>
            <a:xfrm>
              <a:off x="0" y="28575"/>
              <a:ext cx="828199" cy="371632"/>
            </a:xfrm>
            <a:prstGeom prst="rect">
              <a:avLst/>
            </a:prstGeom>
          </p:spPr>
          <p:txBody>
            <a:bodyPr anchor="ctr" rtlCol="false" tIns="71438" lIns="71438" bIns="71438" rIns="71438"/>
            <a:lstStyle/>
            <a:p>
              <a:pPr algn="ctr">
                <a:lnSpc>
                  <a:spcPts val="2598"/>
                </a:lnSpc>
              </a:pPr>
            </a:p>
          </p:txBody>
        </p:sp>
      </p:grpSp>
      <p:sp>
        <p:nvSpPr>
          <p:cNvPr name="TextBox 20" id="20"/>
          <p:cNvSpPr txBox="true"/>
          <p:nvPr/>
        </p:nvSpPr>
        <p:spPr>
          <a:xfrm rot="0">
            <a:off x="4885180" y="3286921"/>
            <a:ext cx="2683054" cy="90106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Geometriset muodot</a:t>
            </a:r>
          </a:p>
        </p:txBody>
      </p:sp>
      <p:grpSp>
        <p:nvGrpSpPr>
          <p:cNvPr name="Group 21" id="21"/>
          <p:cNvGrpSpPr/>
          <p:nvPr/>
        </p:nvGrpSpPr>
        <p:grpSpPr>
          <a:xfrm rot="0">
            <a:off x="3574857" y="5045236"/>
            <a:ext cx="2854492" cy="1389808"/>
            <a:chOff x="0" y="0"/>
            <a:chExt cx="821975" cy="400207"/>
          </a:xfrm>
        </p:grpSpPr>
        <p:sp>
          <p:nvSpPr>
            <p:cNvPr name="Freeform 22" id="22"/>
            <p:cNvSpPr/>
            <p:nvPr/>
          </p:nvSpPr>
          <p:spPr>
            <a:xfrm flipH="false" flipV="false" rot="0">
              <a:off x="0" y="0"/>
              <a:ext cx="821975" cy="400207"/>
            </a:xfrm>
            <a:custGeom>
              <a:avLst/>
              <a:gdLst/>
              <a:ahLst/>
              <a:cxnLst/>
              <a:rect r="r" b="b" t="t" l="l"/>
              <a:pathLst>
                <a:path h="400207" w="821975">
                  <a:moveTo>
                    <a:pt x="97639" y="0"/>
                  </a:moveTo>
                  <a:lnTo>
                    <a:pt x="724336" y="0"/>
                  </a:lnTo>
                  <a:cubicBezTo>
                    <a:pt x="750232" y="0"/>
                    <a:pt x="775067" y="10287"/>
                    <a:pt x="793377" y="28598"/>
                  </a:cubicBezTo>
                  <a:cubicBezTo>
                    <a:pt x="811688" y="46909"/>
                    <a:pt x="821975" y="71743"/>
                    <a:pt x="821975" y="97639"/>
                  </a:cubicBezTo>
                  <a:lnTo>
                    <a:pt x="821975" y="302568"/>
                  </a:lnTo>
                  <a:cubicBezTo>
                    <a:pt x="821975" y="356493"/>
                    <a:pt x="778261" y="400207"/>
                    <a:pt x="724336" y="400207"/>
                  </a:cubicBezTo>
                  <a:lnTo>
                    <a:pt x="97639" y="400207"/>
                  </a:lnTo>
                  <a:cubicBezTo>
                    <a:pt x="43714" y="400207"/>
                    <a:pt x="0" y="356493"/>
                    <a:pt x="0" y="302568"/>
                  </a:cubicBezTo>
                  <a:lnTo>
                    <a:pt x="0" y="97639"/>
                  </a:lnTo>
                  <a:cubicBezTo>
                    <a:pt x="0" y="43714"/>
                    <a:pt x="43714" y="0"/>
                    <a:pt x="97639" y="0"/>
                  </a:cubicBezTo>
                  <a:close/>
                </a:path>
              </a:pathLst>
            </a:custGeom>
            <a:solidFill>
              <a:srgbClr val="E6BFE1"/>
            </a:solidFill>
          </p:spPr>
        </p:sp>
        <p:sp>
          <p:nvSpPr>
            <p:cNvPr name="TextBox 23" id="23"/>
            <p:cNvSpPr txBox="true"/>
            <p:nvPr/>
          </p:nvSpPr>
          <p:spPr>
            <a:xfrm>
              <a:off x="0" y="28575"/>
              <a:ext cx="821975" cy="371632"/>
            </a:xfrm>
            <a:prstGeom prst="rect">
              <a:avLst/>
            </a:prstGeom>
          </p:spPr>
          <p:txBody>
            <a:bodyPr anchor="ctr" rtlCol="false" tIns="71438" lIns="71438" bIns="71438" rIns="71438"/>
            <a:lstStyle/>
            <a:p>
              <a:pPr algn="ctr">
                <a:lnSpc>
                  <a:spcPts val="2598"/>
                </a:lnSpc>
              </a:pPr>
            </a:p>
          </p:txBody>
        </p:sp>
      </p:grpSp>
      <p:sp>
        <p:nvSpPr>
          <p:cNvPr name="TextBox 24" id="24"/>
          <p:cNvSpPr txBox="true"/>
          <p:nvPr/>
        </p:nvSpPr>
        <p:spPr>
          <a:xfrm rot="0">
            <a:off x="3617031" y="5318521"/>
            <a:ext cx="2770143" cy="462915"/>
          </a:xfrm>
          <a:prstGeom prst="rect">
            <a:avLst/>
          </a:prstGeom>
        </p:spPr>
        <p:txBody>
          <a:bodyPr anchor="t" rtlCol="false" tIns="0" lIns="0" bIns="0" rIns="0">
            <a:spAutoFit/>
          </a:bodyPr>
          <a:lstStyle/>
          <a:p>
            <a:pPr algn="ctr">
              <a:lnSpc>
                <a:spcPts val="3465"/>
              </a:lnSpc>
              <a:spcBef>
                <a:spcPct val="0"/>
              </a:spcBef>
            </a:pPr>
            <a:r>
              <a:rPr lang="en-US" sz="3300" spc="138">
                <a:solidFill>
                  <a:srgbClr val="000000"/>
                </a:solidFill>
                <a:latin typeface="Krabuler"/>
                <a:ea typeface="Krabuler"/>
                <a:cs typeface="Krabuler"/>
                <a:sym typeface="Krabuler"/>
              </a:rPr>
              <a:t>Mittaaminen </a:t>
            </a:r>
          </a:p>
        </p:txBody>
      </p:sp>
      <p:grpSp>
        <p:nvGrpSpPr>
          <p:cNvPr name="Group 25" id="25"/>
          <p:cNvGrpSpPr/>
          <p:nvPr/>
        </p:nvGrpSpPr>
        <p:grpSpPr>
          <a:xfrm rot="0">
            <a:off x="3023947" y="7341494"/>
            <a:ext cx="2799569" cy="1389808"/>
            <a:chOff x="0" y="0"/>
            <a:chExt cx="806160" cy="400207"/>
          </a:xfrm>
        </p:grpSpPr>
        <p:sp>
          <p:nvSpPr>
            <p:cNvPr name="Freeform 26" id="26"/>
            <p:cNvSpPr/>
            <p:nvPr/>
          </p:nvSpPr>
          <p:spPr>
            <a:xfrm flipH="false" flipV="false" rot="0">
              <a:off x="0" y="0"/>
              <a:ext cx="806160" cy="400207"/>
            </a:xfrm>
            <a:custGeom>
              <a:avLst/>
              <a:gdLst/>
              <a:ahLst/>
              <a:cxnLst/>
              <a:rect r="r" b="b" t="t" l="l"/>
              <a:pathLst>
                <a:path h="400207" w="806160">
                  <a:moveTo>
                    <a:pt x="99554" y="0"/>
                  </a:moveTo>
                  <a:lnTo>
                    <a:pt x="706605" y="0"/>
                  </a:lnTo>
                  <a:cubicBezTo>
                    <a:pt x="733009" y="0"/>
                    <a:pt x="758331" y="10489"/>
                    <a:pt x="777001" y="29159"/>
                  </a:cubicBezTo>
                  <a:cubicBezTo>
                    <a:pt x="795671" y="47829"/>
                    <a:pt x="806160" y="73151"/>
                    <a:pt x="806160" y="99554"/>
                  </a:cubicBezTo>
                  <a:lnTo>
                    <a:pt x="806160" y="300653"/>
                  </a:lnTo>
                  <a:cubicBezTo>
                    <a:pt x="806160" y="355635"/>
                    <a:pt x="761588" y="400207"/>
                    <a:pt x="706605" y="400207"/>
                  </a:cubicBezTo>
                  <a:lnTo>
                    <a:pt x="99554" y="400207"/>
                  </a:lnTo>
                  <a:cubicBezTo>
                    <a:pt x="73151" y="400207"/>
                    <a:pt x="47829" y="389718"/>
                    <a:pt x="29159" y="371048"/>
                  </a:cubicBezTo>
                  <a:cubicBezTo>
                    <a:pt x="10489" y="352378"/>
                    <a:pt x="0" y="327056"/>
                    <a:pt x="0" y="300653"/>
                  </a:cubicBezTo>
                  <a:lnTo>
                    <a:pt x="0" y="99554"/>
                  </a:lnTo>
                  <a:cubicBezTo>
                    <a:pt x="0" y="44572"/>
                    <a:pt x="44572" y="0"/>
                    <a:pt x="99554" y="0"/>
                  </a:cubicBezTo>
                  <a:close/>
                </a:path>
              </a:pathLst>
            </a:custGeom>
            <a:solidFill>
              <a:srgbClr val="E6BFE1"/>
            </a:solidFill>
          </p:spPr>
        </p:sp>
        <p:sp>
          <p:nvSpPr>
            <p:cNvPr name="TextBox 27" id="27"/>
            <p:cNvSpPr txBox="true"/>
            <p:nvPr/>
          </p:nvSpPr>
          <p:spPr>
            <a:xfrm>
              <a:off x="0" y="28575"/>
              <a:ext cx="806160" cy="371632"/>
            </a:xfrm>
            <a:prstGeom prst="rect">
              <a:avLst/>
            </a:prstGeom>
          </p:spPr>
          <p:txBody>
            <a:bodyPr anchor="ctr" rtlCol="false" tIns="71438" lIns="71438" bIns="71438" rIns="71438"/>
            <a:lstStyle/>
            <a:p>
              <a:pPr algn="ctr">
                <a:lnSpc>
                  <a:spcPts val="2598"/>
                </a:lnSpc>
              </a:pPr>
            </a:p>
          </p:txBody>
        </p:sp>
      </p:grpSp>
      <p:sp>
        <p:nvSpPr>
          <p:cNvPr name="TextBox 28" id="28"/>
          <p:cNvSpPr txBox="true"/>
          <p:nvPr/>
        </p:nvSpPr>
        <p:spPr>
          <a:xfrm rot="0">
            <a:off x="3140009" y="7369963"/>
            <a:ext cx="2567445" cy="1270635"/>
          </a:xfrm>
          <a:prstGeom prst="rect">
            <a:avLst/>
          </a:prstGeom>
        </p:spPr>
        <p:txBody>
          <a:bodyPr anchor="t" rtlCol="false" tIns="0" lIns="0" bIns="0" rIns="0">
            <a:spAutoFit/>
          </a:bodyPr>
          <a:lstStyle/>
          <a:p>
            <a:pPr algn="ctr">
              <a:lnSpc>
                <a:spcPts val="3360"/>
              </a:lnSpc>
              <a:spcBef>
                <a:spcPct val="0"/>
              </a:spcBef>
            </a:pPr>
            <a:r>
              <a:rPr lang="en-US" sz="3200" spc="134">
                <a:solidFill>
                  <a:srgbClr val="000000"/>
                </a:solidFill>
                <a:latin typeface="Krabuler"/>
                <a:ea typeface="Krabuler"/>
                <a:cs typeface="Krabuler"/>
                <a:sym typeface="Krabuler"/>
              </a:rPr>
              <a:t>Kasvien tunnistaminen digitaalisesti</a:t>
            </a:r>
          </a:p>
        </p:txBody>
      </p:sp>
      <p:sp>
        <p:nvSpPr>
          <p:cNvPr name="Freeform 29" id="29"/>
          <p:cNvSpPr/>
          <p:nvPr/>
        </p:nvSpPr>
        <p:spPr>
          <a:xfrm flipH="false" flipV="false" rot="-7790319">
            <a:off x="2437143" y="4987526"/>
            <a:ext cx="1345939" cy="611817"/>
          </a:xfrm>
          <a:custGeom>
            <a:avLst/>
            <a:gdLst/>
            <a:ahLst/>
            <a:cxnLst/>
            <a:rect r="r" b="b" t="t" l="l"/>
            <a:pathLst>
              <a:path h="611817" w="1345939">
                <a:moveTo>
                  <a:pt x="0" y="0"/>
                </a:moveTo>
                <a:lnTo>
                  <a:pt x="1345939" y="0"/>
                </a:lnTo>
                <a:lnTo>
                  <a:pt x="1345939"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sp>
        <p:nvSpPr>
          <p:cNvPr name="Freeform 30" id="30"/>
          <p:cNvSpPr/>
          <p:nvPr/>
        </p:nvSpPr>
        <p:spPr>
          <a:xfrm flipH="false" flipV="false" rot="2638600">
            <a:off x="8660159" y="479015"/>
            <a:ext cx="1206893" cy="1099370"/>
          </a:xfrm>
          <a:custGeom>
            <a:avLst/>
            <a:gdLst/>
            <a:ahLst/>
            <a:cxnLst/>
            <a:rect r="r" b="b" t="t" l="l"/>
            <a:pathLst>
              <a:path h="1099370" w="1206893">
                <a:moveTo>
                  <a:pt x="0" y="0"/>
                </a:moveTo>
                <a:lnTo>
                  <a:pt x="1206893" y="0"/>
                </a:lnTo>
                <a:lnTo>
                  <a:pt x="1206893" y="1099370"/>
                </a:lnTo>
                <a:lnTo>
                  <a:pt x="0" y="10993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1" id="31"/>
          <p:cNvSpPr/>
          <p:nvPr/>
        </p:nvSpPr>
        <p:spPr>
          <a:xfrm flipH="false" flipV="false" rot="-7790319">
            <a:off x="3725241" y="2869765"/>
            <a:ext cx="1307544" cy="595894"/>
          </a:xfrm>
          <a:custGeom>
            <a:avLst/>
            <a:gdLst/>
            <a:ahLst/>
            <a:cxnLst/>
            <a:rect r="r" b="b" t="t" l="l"/>
            <a:pathLst>
              <a:path h="595894" w="1307544">
                <a:moveTo>
                  <a:pt x="0" y="0"/>
                </a:moveTo>
                <a:lnTo>
                  <a:pt x="1307544" y="0"/>
                </a:lnTo>
                <a:lnTo>
                  <a:pt x="1307544" y="595894"/>
                </a:lnTo>
                <a:lnTo>
                  <a:pt x="0" y="595894"/>
                </a:lnTo>
                <a:lnTo>
                  <a:pt x="0" y="0"/>
                </a:lnTo>
                <a:close/>
              </a:path>
            </a:pathLst>
          </a:custGeom>
          <a:blipFill>
            <a:blip r:embed="rId4">
              <a:extLst>
                <a:ext uri="{96DAC541-7B7A-43D3-8B79-37D633B846F1}">
                  <asvg:svgBlip xmlns:asvg="http://schemas.microsoft.com/office/drawing/2016/SVG/main" r:embed="rId5"/>
                </a:ext>
              </a:extLst>
            </a:blip>
            <a:stretch>
              <a:fillRect l="-444900" t="0" r="0" b="0"/>
            </a:stretch>
          </a:blipFill>
        </p:spPr>
      </p:sp>
      <p:sp>
        <p:nvSpPr>
          <p:cNvPr name="TextBox 32" id="32"/>
          <p:cNvSpPr txBox="true"/>
          <p:nvPr/>
        </p:nvSpPr>
        <p:spPr>
          <a:xfrm rot="0">
            <a:off x="2254854" y="971550"/>
            <a:ext cx="2124159" cy="1693926"/>
          </a:xfrm>
          <a:prstGeom prst="rect">
            <a:avLst/>
          </a:prstGeom>
        </p:spPr>
        <p:txBody>
          <a:bodyPr anchor="t" rtlCol="false" tIns="0" lIns="0" bIns="0" rIns="0">
            <a:spAutoFit/>
          </a:bodyPr>
          <a:lstStyle/>
          <a:p>
            <a:pPr algn="l">
              <a:lnSpc>
                <a:spcPts val="2621"/>
              </a:lnSpc>
            </a:pPr>
            <a:r>
              <a:rPr lang="en-US" sz="2299">
                <a:solidFill>
                  <a:srgbClr val="000000"/>
                </a:solidFill>
                <a:latin typeface="Agrandir"/>
                <a:ea typeface="Agrandir"/>
                <a:cs typeface="Agrandir"/>
                <a:sym typeface="Agrandir"/>
              </a:rPr>
              <a:t>Opitko tunnistamaan ja nimeämään geometrisia muotoja?</a:t>
            </a:r>
          </a:p>
        </p:txBody>
      </p:sp>
      <p:sp>
        <p:nvSpPr>
          <p:cNvPr name="TextBox 33" id="33"/>
          <p:cNvSpPr txBox="true"/>
          <p:nvPr/>
        </p:nvSpPr>
        <p:spPr>
          <a:xfrm rot="0">
            <a:off x="605993" y="3178815"/>
            <a:ext cx="2702709" cy="1370076"/>
          </a:xfrm>
          <a:prstGeom prst="rect">
            <a:avLst/>
          </a:prstGeom>
        </p:spPr>
        <p:txBody>
          <a:bodyPr anchor="t" rtlCol="false" tIns="0" lIns="0" bIns="0" rIns="0">
            <a:spAutoFit/>
          </a:bodyPr>
          <a:lstStyle/>
          <a:p>
            <a:pPr algn="l">
              <a:lnSpc>
                <a:spcPts val="2621"/>
              </a:lnSpc>
            </a:pPr>
            <a:r>
              <a:rPr lang="en-US" sz="2299">
                <a:solidFill>
                  <a:srgbClr val="000000"/>
                </a:solidFill>
                <a:latin typeface="Agrandir"/>
                <a:ea typeface="Agrandir"/>
                <a:cs typeface="Agrandir"/>
                <a:sym typeface="Agrandir"/>
              </a:rPr>
              <a:t>Harjoittelitko mittaamista ja määrämittaan leikkaamista?</a:t>
            </a:r>
          </a:p>
        </p:txBody>
      </p:sp>
      <p:sp>
        <p:nvSpPr>
          <p:cNvPr name="Freeform 34" id="34"/>
          <p:cNvSpPr/>
          <p:nvPr/>
        </p:nvSpPr>
        <p:spPr>
          <a:xfrm flipH="false" flipV="false" rot="-2591211">
            <a:off x="14532199" y="4926595"/>
            <a:ext cx="1345939" cy="611817"/>
          </a:xfrm>
          <a:custGeom>
            <a:avLst/>
            <a:gdLst/>
            <a:ahLst/>
            <a:cxnLst/>
            <a:rect r="r" b="b" t="t" l="l"/>
            <a:pathLst>
              <a:path h="611817" w="1345939">
                <a:moveTo>
                  <a:pt x="0" y="0"/>
                </a:moveTo>
                <a:lnTo>
                  <a:pt x="1345939" y="0"/>
                </a:lnTo>
                <a:lnTo>
                  <a:pt x="1345939" y="611816"/>
                </a:lnTo>
                <a:lnTo>
                  <a:pt x="0" y="611816"/>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sp>
        <p:nvSpPr>
          <p:cNvPr name="Freeform 35" id="35"/>
          <p:cNvSpPr/>
          <p:nvPr/>
        </p:nvSpPr>
        <p:spPr>
          <a:xfrm flipH="false" flipV="false" rot="-2700000">
            <a:off x="13178393" y="2984796"/>
            <a:ext cx="1307544" cy="595894"/>
          </a:xfrm>
          <a:custGeom>
            <a:avLst/>
            <a:gdLst/>
            <a:ahLst/>
            <a:cxnLst/>
            <a:rect r="r" b="b" t="t" l="l"/>
            <a:pathLst>
              <a:path h="595894" w="1307544">
                <a:moveTo>
                  <a:pt x="0" y="0"/>
                </a:moveTo>
                <a:lnTo>
                  <a:pt x="1307544" y="0"/>
                </a:lnTo>
                <a:lnTo>
                  <a:pt x="1307544" y="595893"/>
                </a:lnTo>
                <a:lnTo>
                  <a:pt x="0" y="595893"/>
                </a:lnTo>
                <a:lnTo>
                  <a:pt x="0" y="0"/>
                </a:lnTo>
                <a:close/>
              </a:path>
            </a:pathLst>
          </a:custGeom>
          <a:blipFill>
            <a:blip r:embed="rId4">
              <a:extLst>
                <a:ext uri="{96DAC541-7B7A-43D3-8B79-37D633B846F1}">
                  <asvg:svgBlip xmlns:asvg="http://schemas.microsoft.com/office/drawing/2016/SVG/main" r:embed="rId5"/>
                </a:ext>
              </a:extLst>
            </a:blip>
            <a:stretch>
              <a:fillRect l="-444900" t="0" r="0" b="0"/>
            </a:stretch>
          </a:blipFill>
        </p:spPr>
      </p:sp>
      <p:sp>
        <p:nvSpPr>
          <p:cNvPr name="TextBox 36" id="36"/>
          <p:cNvSpPr txBox="true"/>
          <p:nvPr/>
        </p:nvSpPr>
        <p:spPr>
          <a:xfrm rot="0">
            <a:off x="13446978" y="401500"/>
            <a:ext cx="3556349" cy="2017776"/>
          </a:xfrm>
          <a:prstGeom prst="rect">
            <a:avLst/>
          </a:prstGeom>
        </p:spPr>
        <p:txBody>
          <a:bodyPr anchor="t" rtlCol="false" tIns="0" lIns="0" bIns="0" rIns="0">
            <a:spAutoFit/>
          </a:bodyPr>
          <a:lstStyle/>
          <a:p>
            <a:pPr algn="l">
              <a:lnSpc>
                <a:spcPts val="2621"/>
              </a:lnSpc>
            </a:pPr>
            <a:r>
              <a:rPr lang="en-US" sz="2299">
                <a:solidFill>
                  <a:srgbClr val="000000"/>
                </a:solidFill>
                <a:latin typeface="Agrandir"/>
                <a:ea typeface="Agrandir"/>
                <a:cs typeface="Agrandir"/>
                <a:sym typeface="Agrandir"/>
              </a:rPr>
              <a:t>Opitko kuinka luonnossa tulee toimia ja mitä saa kerätä? Saitko ideoita miten luonnon- materiaaleja voi hyödyntää?</a:t>
            </a:r>
          </a:p>
        </p:txBody>
      </p:sp>
      <p:sp>
        <p:nvSpPr>
          <p:cNvPr name="TextBox 37" id="37"/>
          <p:cNvSpPr txBox="true"/>
          <p:nvPr/>
        </p:nvSpPr>
        <p:spPr>
          <a:xfrm rot="0">
            <a:off x="15205168" y="2794948"/>
            <a:ext cx="2702709" cy="1693926"/>
          </a:xfrm>
          <a:prstGeom prst="rect">
            <a:avLst/>
          </a:prstGeom>
        </p:spPr>
        <p:txBody>
          <a:bodyPr anchor="t" rtlCol="false" tIns="0" lIns="0" bIns="0" rIns="0">
            <a:spAutoFit/>
          </a:bodyPr>
          <a:lstStyle/>
          <a:p>
            <a:pPr algn="l">
              <a:lnSpc>
                <a:spcPts val="2621"/>
              </a:lnSpc>
            </a:pPr>
            <a:r>
              <a:rPr lang="en-US" sz="2299">
                <a:solidFill>
                  <a:srgbClr val="000000"/>
                </a:solidFill>
                <a:latin typeface="Agrandir"/>
                <a:ea typeface="Agrandir"/>
                <a:cs typeface="Agrandir"/>
                <a:sym typeface="Agrandir"/>
              </a:rPr>
              <a:t>Opitko kuinka kehys valmistetaan? Mitä kehyksen muodon valinnassa pitää huomioida?</a:t>
            </a:r>
          </a:p>
        </p:txBody>
      </p:sp>
      <p:sp>
        <p:nvSpPr>
          <p:cNvPr name="Freeform 38" id="38"/>
          <p:cNvSpPr/>
          <p:nvPr/>
        </p:nvSpPr>
        <p:spPr>
          <a:xfrm flipH="false" flipV="false" rot="-7790319">
            <a:off x="1969717" y="7273476"/>
            <a:ext cx="1345939" cy="611817"/>
          </a:xfrm>
          <a:custGeom>
            <a:avLst/>
            <a:gdLst/>
            <a:ahLst/>
            <a:cxnLst/>
            <a:rect r="r" b="b" t="t" l="l"/>
            <a:pathLst>
              <a:path h="611817" w="1345939">
                <a:moveTo>
                  <a:pt x="0" y="0"/>
                </a:moveTo>
                <a:lnTo>
                  <a:pt x="1345939" y="0"/>
                </a:lnTo>
                <a:lnTo>
                  <a:pt x="1345939"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sp>
        <p:nvSpPr>
          <p:cNvPr name="TextBox 39" id="39"/>
          <p:cNvSpPr txBox="true"/>
          <p:nvPr/>
        </p:nvSpPr>
        <p:spPr>
          <a:xfrm rot="0">
            <a:off x="244933" y="5473778"/>
            <a:ext cx="2199164" cy="1693926"/>
          </a:xfrm>
          <a:prstGeom prst="rect">
            <a:avLst/>
          </a:prstGeom>
        </p:spPr>
        <p:txBody>
          <a:bodyPr anchor="t" rtlCol="false" tIns="0" lIns="0" bIns="0" rIns="0">
            <a:spAutoFit/>
          </a:bodyPr>
          <a:lstStyle/>
          <a:p>
            <a:pPr algn="l">
              <a:lnSpc>
                <a:spcPts val="2621"/>
              </a:lnSpc>
            </a:pPr>
            <a:r>
              <a:rPr lang="en-US" sz="2299">
                <a:solidFill>
                  <a:srgbClr val="000000"/>
                </a:solidFill>
                <a:latin typeface="Agrandir"/>
                <a:ea typeface="Agrandir"/>
                <a:cs typeface="Agrandir"/>
                <a:sym typeface="Agrandir"/>
              </a:rPr>
              <a:t>Opitko uusia kasveja? Opitko kuinka kasveja voi tunnistaa digitaalisesti?</a:t>
            </a:r>
          </a:p>
        </p:txBody>
      </p:sp>
      <p:sp>
        <p:nvSpPr>
          <p:cNvPr name="TextBox 40" id="40"/>
          <p:cNvSpPr txBox="true"/>
          <p:nvPr/>
        </p:nvSpPr>
        <p:spPr>
          <a:xfrm rot="0">
            <a:off x="15599502" y="5535066"/>
            <a:ext cx="2545129" cy="1370076"/>
          </a:xfrm>
          <a:prstGeom prst="rect">
            <a:avLst/>
          </a:prstGeom>
        </p:spPr>
        <p:txBody>
          <a:bodyPr anchor="t" rtlCol="false" tIns="0" lIns="0" bIns="0" rIns="0">
            <a:spAutoFit/>
          </a:bodyPr>
          <a:lstStyle/>
          <a:p>
            <a:pPr algn="l">
              <a:lnSpc>
                <a:spcPts val="2621"/>
              </a:lnSpc>
            </a:pPr>
            <a:r>
              <a:rPr lang="en-US" sz="2299">
                <a:solidFill>
                  <a:srgbClr val="000000"/>
                </a:solidFill>
                <a:latin typeface="Agrandir"/>
                <a:ea typeface="Agrandir"/>
                <a:cs typeface="Agrandir"/>
                <a:sym typeface="Agrandir"/>
              </a:rPr>
              <a:t>Opitko mikä palttinasidos on? Opitko kutomaan tätä sidosta?</a:t>
            </a:r>
          </a:p>
        </p:txBody>
      </p:sp>
      <p:sp>
        <p:nvSpPr>
          <p:cNvPr name="Freeform 41" id="41"/>
          <p:cNvSpPr/>
          <p:nvPr/>
        </p:nvSpPr>
        <p:spPr>
          <a:xfrm flipH="false" flipV="false" rot="-2832155">
            <a:off x="9287896" y="4670333"/>
            <a:ext cx="1307544" cy="595894"/>
          </a:xfrm>
          <a:custGeom>
            <a:avLst/>
            <a:gdLst/>
            <a:ahLst/>
            <a:cxnLst/>
            <a:rect r="r" b="b" t="t" l="l"/>
            <a:pathLst>
              <a:path h="595894" w="1307544">
                <a:moveTo>
                  <a:pt x="0" y="0"/>
                </a:moveTo>
                <a:lnTo>
                  <a:pt x="1307544" y="0"/>
                </a:lnTo>
                <a:lnTo>
                  <a:pt x="1307544" y="595893"/>
                </a:lnTo>
                <a:lnTo>
                  <a:pt x="0" y="595893"/>
                </a:lnTo>
                <a:lnTo>
                  <a:pt x="0" y="0"/>
                </a:lnTo>
                <a:close/>
              </a:path>
            </a:pathLst>
          </a:custGeom>
          <a:blipFill>
            <a:blip r:embed="rId4">
              <a:extLst>
                <a:ext uri="{96DAC541-7B7A-43D3-8B79-37D633B846F1}">
                  <asvg:svgBlip xmlns:asvg="http://schemas.microsoft.com/office/drawing/2016/SVG/main" r:embed="rId5"/>
                </a:ext>
              </a:extLst>
            </a:blip>
            <a:stretch>
              <a:fillRect l="-444900" t="0" r="0" b="0"/>
            </a:stretch>
          </a:blipFill>
        </p:spPr>
      </p:sp>
      <p:sp>
        <p:nvSpPr>
          <p:cNvPr name="Freeform 42" id="42"/>
          <p:cNvSpPr/>
          <p:nvPr/>
        </p:nvSpPr>
        <p:spPr>
          <a:xfrm flipH="false" flipV="false" rot="-7162041">
            <a:off x="7776942" y="4688265"/>
            <a:ext cx="1307544" cy="595894"/>
          </a:xfrm>
          <a:custGeom>
            <a:avLst/>
            <a:gdLst/>
            <a:ahLst/>
            <a:cxnLst/>
            <a:rect r="r" b="b" t="t" l="l"/>
            <a:pathLst>
              <a:path h="595894" w="1307544">
                <a:moveTo>
                  <a:pt x="0" y="0"/>
                </a:moveTo>
                <a:lnTo>
                  <a:pt x="1307545" y="0"/>
                </a:lnTo>
                <a:lnTo>
                  <a:pt x="1307545" y="595894"/>
                </a:lnTo>
                <a:lnTo>
                  <a:pt x="0" y="595894"/>
                </a:lnTo>
                <a:lnTo>
                  <a:pt x="0" y="0"/>
                </a:lnTo>
                <a:close/>
              </a:path>
            </a:pathLst>
          </a:custGeom>
          <a:blipFill>
            <a:blip r:embed="rId4">
              <a:extLst>
                <a:ext uri="{96DAC541-7B7A-43D3-8B79-37D633B846F1}">
                  <asvg:svgBlip xmlns:asvg="http://schemas.microsoft.com/office/drawing/2016/SVG/main" r:embed="rId5"/>
                </a:ext>
              </a:extLst>
            </a:blip>
            <a:stretch>
              <a:fillRect l="-444900" t="0" r="0" b="0"/>
            </a:stretch>
          </a:blipFill>
        </p:spPr>
      </p:sp>
      <p:sp>
        <p:nvSpPr>
          <p:cNvPr name="Freeform 43" id="43"/>
          <p:cNvSpPr/>
          <p:nvPr/>
        </p:nvSpPr>
        <p:spPr>
          <a:xfrm flipH="false" flipV="false" rot="-7790319">
            <a:off x="6559798" y="5999022"/>
            <a:ext cx="1345939" cy="611817"/>
          </a:xfrm>
          <a:custGeom>
            <a:avLst/>
            <a:gdLst/>
            <a:ahLst/>
            <a:cxnLst/>
            <a:rect r="r" b="b" t="t" l="l"/>
            <a:pathLst>
              <a:path h="611817" w="1345939">
                <a:moveTo>
                  <a:pt x="0" y="0"/>
                </a:moveTo>
                <a:lnTo>
                  <a:pt x="1345938" y="0"/>
                </a:lnTo>
                <a:lnTo>
                  <a:pt x="1345938" y="611816"/>
                </a:lnTo>
                <a:lnTo>
                  <a:pt x="0" y="611816"/>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sp>
        <p:nvSpPr>
          <p:cNvPr name="Freeform 44" id="44"/>
          <p:cNvSpPr/>
          <p:nvPr/>
        </p:nvSpPr>
        <p:spPr>
          <a:xfrm flipH="false" flipV="false" rot="-10511353">
            <a:off x="6199011" y="8226739"/>
            <a:ext cx="1345939" cy="611817"/>
          </a:xfrm>
          <a:custGeom>
            <a:avLst/>
            <a:gdLst/>
            <a:ahLst/>
            <a:cxnLst/>
            <a:rect r="r" b="b" t="t" l="l"/>
            <a:pathLst>
              <a:path h="611817" w="1345939">
                <a:moveTo>
                  <a:pt x="0" y="0"/>
                </a:moveTo>
                <a:lnTo>
                  <a:pt x="1345939" y="0"/>
                </a:lnTo>
                <a:lnTo>
                  <a:pt x="1345939" y="611816"/>
                </a:lnTo>
                <a:lnTo>
                  <a:pt x="0" y="611816"/>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sp>
        <p:nvSpPr>
          <p:cNvPr name="Freeform 45" id="45"/>
          <p:cNvSpPr/>
          <p:nvPr/>
        </p:nvSpPr>
        <p:spPr>
          <a:xfrm flipH="false" flipV="false" rot="304285">
            <a:off x="10648609" y="8192600"/>
            <a:ext cx="1345939" cy="611817"/>
          </a:xfrm>
          <a:custGeom>
            <a:avLst/>
            <a:gdLst/>
            <a:ahLst/>
            <a:cxnLst/>
            <a:rect r="r" b="b" t="t" l="l"/>
            <a:pathLst>
              <a:path h="611817" w="1345939">
                <a:moveTo>
                  <a:pt x="0" y="0"/>
                </a:moveTo>
                <a:lnTo>
                  <a:pt x="1345939" y="0"/>
                </a:lnTo>
                <a:lnTo>
                  <a:pt x="1345939" y="611816"/>
                </a:lnTo>
                <a:lnTo>
                  <a:pt x="0" y="611816"/>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sp>
        <p:nvSpPr>
          <p:cNvPr name="Freeform 46" id="46"/>
          <p:cNvSpPr/>
          <p:nvPr/>
        </p:nvSpPr>
        <p:spPr>
          <a:xfrm flipH="false" flipV="false" rot="-2591211">
            <a:off x="10459148" y="6028123"/>
            <a:ext cx="1345939" cy="611817"/>
          </a:xfrm>
          <a:custGeom>
            <a:avLst/>
            <a:gdLst/>
            <a:ahLst/>
            <a:cxnLst/>
            <a:rect r="r" b="b" t="t" l="l"/>
            <a:pathLst>
              <a:path h="611817" w="1345939">
                <a:moveTo>
                  <a:pt x="0" y="0"/>
                </a:moveTo>
                <a:lnTo>
                  <a:pt x="1345938" y="0"/>
                </a:lnTo>
                <a:lnTo>
                  <a:pt x="1345938" y="611817"/>
                </a:lnTo>
                <a:lnTo>
                  <a:pt x="0" y="611817"/>
                </a:lnTo>
                <a:lnTo>
                  <a:pt x="0" y="0"/>
                </a:lnTo>
                <a:close/>
              </a:path>
            </a:pathLst>
          </a:custGeom>
          <a:blipFill>
            <a:blip r:embed="rId4">
              <a:extLst>
                <a:ext uri="{96DAC541-7B7A-43D3-8B79-37D633B846F1}">
                  <asvg:svgBlip xmlns:asvg="http://schemas.microsoft.com/office/drawing/2016/SVG/main" r:embed="rId5"/>
                </a:ext>
              </a:extLst>
            </a:blip>
            <a:stretch>
              <a:fillRect l="-443501"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grpSp>
        <p:nvGrpSpPr>
          <p:cNvPr name="Group 8" id="8"/>
          <p:cNvGrpSpPr/>
          <p:nvPr/>
        </p:nvGrpSpPr>
        <p:grpSpPr>
          <a:xfrm rot="0">
            <a:off x="2709987" y="4698923"/>
            <a:ext cx="2320047" cy="2174132"/>
            <a:chOff x="0" y="0"/>
            <a:chExt cx="611041" cy="572611"/>
          </a:xfrm>
        </p:grpSpPr>
        <p:sp>
          <p:nvSpPr>
            <p:cNvPr name="Freeform 9" id="9"/>
            <p:cNvSpPr/>
            <p:nvPr/>
          </p:nvSpPr>
          <p:spPr>
            <a:xfrm flipH="false" flipV="false" rot="0">
              <a:off x="0" y="0"/>
              <a:ext cx="611041" cy="572611"/>
            </a:xfrm>
            <a:custGeom>
              <a:avLst/>
              <a:gdLst/>
              <a:ahLst/>
              <a:cxnLst/>
              <a:rect r="r" b="b" t="t" l="l"/>
              <a:pathLst>
                <a:path h="572611" w="611041">
                  <a:moveTo>
                    <a:pt x="0" y="0"/>
                  </a:moveTo>
                  <a:lnTo>
                    <a:pt x="611041" y="0"/>
                  </a:lnTo>
                  <a:lnTo>
                    <a:pt x="611041" y="572611"/>
                  </a:lnTo>
                  <a:lnTo>
                    <a:pt x="0" y="572611"/>
                  </a:lnTo>
                  <a:close/>
                </a:path>
              </a:pathLst>
            </a:custGeom>
            <a:solidFill>
              <a:srgbClr val="F7BB97"/>
            </a:solidFill>
          </p:spPr>
        </p:sp>
        <p:sp>
          <p:nvSpPr>
            <p:cNvPr name="TextBox 10" id="10"/>
            <p:cNvSpPr txBox="true"/>
            <p:nvPr/>
          </p:nvSpPr>
          <p:spPr>
            <a:xfrm>
              <a:off x="0" y="9525"/>
              <a:ext cx="611041" cy="563086"/>
            </a:xfrm>
            <a:prstGeom prst="rect">
              <a:avLst/>
            </a:prstGeom>
          </p:spPr>
          <p:txBody>
            <a:bodyPr anchor="ctr" rtlCol="false" tIns="50800" lIns="50800" bIns="50800" rIns="50800"/>
            <a:lstStyle/>
            <a:p>
              <a:pPr algn="ctr">
                <a:lnSpc>
                  <a:spcPts val="2898"/>
                </a:lnSpc>
              </a:pPr>
            </a:p>
          </p:txBody>
        </p:sp>
      </p:grpSp>
      <p:grpSp>
        <p:nvGrpSpPr>
          <p:cNvPr name="Group 11" id="11"/>
          <p:cNvGrpSpPr/>
          <p:nvPr/>
        </p:nvGrpSpPr>
        <p:grpSpPr>
          <a:xfrm rot="0">
            <a:off x="7455151" y="4842309"/>
            <a:ext cx="3377699" cy="1887360"/>
            <a:chOff x="0" y="0"/>
            <a:chExt cx="889600" cy="497082"/>
          </a:xfrm>
        </p:grpSpPr>
        <p:sp>
          <p:nvSpPr>
            <p:cNvPr name="Freeform 12" id="12"/>
            <p:cNvSpPr/>
            <p:nvPr/>
          </p:nvSpPr>
          <p:spPr>
            <a:xfrm flipH="false" flipV="false" rot="0">
              <a:off x="0" y="0"/>
              <a:ext cx="889600" cy="497082"/>
            </a:xfrm>
            <a:custGeom>
              <a:avLst/>
              <a:gdLst/>
              <a:ahLst/>
              <a:cxnLst/>
              <a:rect r="r" b="b" t="t" l="l"/>
              <a:pathLst>
                <a:path h="497082" w="889600">
                  <a:moveTo>
                    <a:pt x="0" y="0"/>
                  </a:moveTo>
                  <a:lnTo>
                    <a:pt x="889600" y="0"/>
                  </a:lnTo>
                  <a:lnTo>
                    <a:pt x="889600" y="497082"/>
                  </a:lnTo>
                  <a:lnTo>
                    <a:pt x="0" y="497082"/>
                  </a:lnTo>
                  <a:close/>
                </a:path>
              </a:pathLst>
            </a:custGeom>
            <a:solidFill>
              <a:srgbClr val="F7BB97"/>
            </a:solidFill>
          </p:spPr>
        </p:sp>
        <p:sp>
          <p:nvSpPr>
            <p:cNvPr name="TextBox 13" id="13"/>
            <p:cNvSpPr txBox="true"/>
            <p:nvPr/>
          </p:nvSpPr>
          <p:spPr>
            <a:xfrm>
              <a:off x="0" y="9525"/>
              <a:ext cx="889600" cy="487557"/>
            </a:xfrm>
            <a:prstGeom prst="rect">
              <a:avLst/>
            </a:prstGeom>
          </p:spPr>
          <p:txBody>
            <a:bodyPr anchor="ctr" rtlCol="false" tIns="50800" lIns="50800" bIns="50800" rIns="50800"/>
            <a:lstStyle/>
            <a:p>
              <a:pPr algn="ctr">
                <a:lnSpc>
                  <a:spcPts val="2898"/>
                </a:lnSpc>
              </a:pPr>
            </a:p>
          </p:txBody>
        </p:sp>
      </p:grpSp>
      <p:grpSp>
        <p:nvGrpSpPr>
          <p:cNvPr name="Group 14" id="14"/>
          <p:cNvGrpSpPr/>
          <p:nvPr/>
        </p:nvGrpSpPr>
        <p:grpSpPr>
          <a:xfrm rot="0">
            <a:off x="12756762" y="4628701"/>
            <a:ext cx="3086100" cy="2314575"/>
            <a:chOff x="0" y="0"/>
            <a:chExt cx="812800" cy="609600"/>
          </a:xfrm>
        </p:grpSpPr>
        <p:sp>
          <p:nvSpPr>
            <p:cNvPr name="Freeform 15" id="15"/>
            <p:cNvSpPr/>
            <p:nvPr/>
          </p:nvSpPr>
          <p:spPr>
            <a:xfrm flipH="false" flipV="false" rot="0">
              <a:off x="0" y="0"/>
              <a:ext cx="812800" cy="609600"/>
            </a:xfrm>
            <a:custGeom>
              <a:avLst/>
              <a:gdLst/>
              <a:ahLst/>
              <a:cxnLst/>
              <a:rect r="r" b="b" t="t" l="l"/>
              <a:pathLst>
                <a:path h="609600" w="812800">
                  <a:moveTo>
                    <a:pt x="609600" y="0"/>
                  </a:moveTo>
                  <a:lnTo>
                    <a:pt x="0" y="0"/>
                  </a:lnTo>
                  <a:lnTo>
                    <a:pt x="203200" y="609600"/>
                  </a:lnTo>
                  <a:lnTo>
                    <a:pt x="812800" y="609600"/>
                  </a:lnTo>
                  <a:lnTo>
                    <a:pt x="609600" y="0"/>
                  </a:lnTo>
                  <a:close/>
                </a:path>
              </a:pathLst>
            </a:custGeom>
            <a:solidFill>
              <a:srgbClr val="F7BB97"/>
            </a:solidFill>
          </p:spPr>
        </p:sp>
        <p:sp>
          <p:nvSpPr>
            <p:cNvPr name="TextBox 16" id="16"/>
            <p:cNvSpPr txBox="true"/>
            <p:nvPr/>
          </p:nvSpPr>
          <p:spPr>
            <a:xfrm>
              <a:off x="101600" y="9525"/>
              <a:ext cx="609600" cy="600075"/>
            </a:xfrm>
            <a:prstGeom prst="rect">
              <a:avLst/>
            </a:prstGeom>
          </p:spPr>
          <p:txBody>
            <a:bodyPr anchor="ctr" rtlCol="false" tIns="50800" lIns="50800" bIns="50800" rIns="50800"/>
            <a:lstStyle/>
            <a:p>
              <a:pPr algn="ctr">
                <a:lnSpc>
                  <a:spcPts val="2898"/>
                </a:lnSpc>
              </a:pPr>
            </a:p>
          </p:txBody>
        </p:sp>
      </p:grpSp>
      <p:sp>
        <p:nvSpPr>
          <p:cNvPr name="TextBox 17" id="17"/>
          <p:cNvSpPr txBox="true"/>
          <p:nvPr/>
        </p:nvSpPr>
        <p:spPr>
          <a:xfrm rot="0">
            <a:off x="3181709" y="624465"/>
            <a:ext cx="11924582"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GEOMETRISET MUODOT</a:t>
            </a:r>
          </a:p>
        </p:txBody>
      </p:sp>
      <p:sp>
        <p:nvSpPr>
          <p:cNvPr name="TextBox 18" id="18"/>
          <p:cNvSpPr txBox="true"/>
          <p:nvPr/>
        </p:nvSpPr>
        <p:spPr>
          <a:xfrm rot="0">
            <a:off x="4316496" y="2698399"/>
            <a:ext cx="9655007" cy="1144906"/>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Osaatko nimetä kaikki alla olevat geometriset muodot?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grpSp>
        <p:nvGrpSpPr>
          <p:cNvPr name="Group 8" id="8"/>
          <p:cNvGrpSpPr/>
          <p:nvPr/>
        </p:nvGrpSpPr>
        <p:grpSpPr>
          <a:xfrm rot="0">
            <a:off x="2709987" y="4698923"/>
            <a:ext cx="2320047" cy="2174132"/>
            <a:chOff x="0" y="0"/>
            <a:chExt cx="611041" cy="572611"/>
          </a:xfrm>
        </p:grpSpPr>
        <p:sp>
          <p:nvSpPr>
            <p:cNvPr name="Freeform 9" id="9"/>
            <p:cNvSpPr/>
            <p:nvPr/>
          </p:nvSpPr>
          <p:spPr>
            <a:xfrm flipH="false" flipV="false" rot="0">
              <a:off x="0" y="0"/>
              <a:ext cx="611041" cy="572611"/>
            </a:xfrm>
            <a:custGeom>
              <a:avLst/>
              <a:gdLst/>
              <a:ahLst/>
              <a:cxnLst/>
              <a:rect r="r" b="b" t="t" l="l"/>
              <a:pathLst>
                <a:path h="572611" w="611041">
                  <a:moveTo>
                    <a:pt x="0" y="0"/>
                  </a:moveTo>
                  <a:lnTo>
                    <a:pt x="611041" y="0"/>
                  </a:lnTo>
                  <a:lnTo>
                    <a:pt x="611041" y="572611"/>
                  </a:lnTo>
                  <a:lnTo>
                    <a:pt x="0" y="572611"/>
                  </a:lnTo>
                  <a:close/>
                </a:path>
              </a:pathLst>
            </a:custGeom>
            <a:solidFill>
              <a:srgbClr val="F7BB97"/>
            </a:solidFill>
          </p:spPr>
        </p:sp>
        <p:sp>
          <p:nvSpPr>
            <p:cNvPr name="TextBox 10" id="10"/>
            <p:cNvSpPr txBox="true"/>
            <p:nvPr/>
          </p:nvSpPr>
          <p:spPr>
            <a:xfrm>
              <a:off x="0" y="9525"/>
              <a:ext cx="611041" cy="563086"/>
            </a:xfrm>
            <a:prstGeom prst="rect">
              <a:avLst/>
            </a:prstGeom>
          </p:spPr>
          <p:txBody>
            <a:bodyPr anchor="ctr" rtlCol="false" tIns="50800" lIns="50800" bIns="50800" rIns="50800"/>
            <a:lstStyle/>
            <a:p>
              <a:pPr algn="ctr">
                <a:lnSpc>
                  <a:spcPts val="2898"/>
                </a:lnSpc>
              </a:pPr>
            </a:p>
          </p:txBody>
        </p:sp>
      </p:grpSp>
      <p:grpSp>
        <p:nvGrpSpPr>
          <p:cNvPr name="Group 11" id="11"/>
          <p:cNvGrpSpPr/>
          <p:nvPr/>
        </p:nvGrpSpPr>
        <p:grpSpPr>
          <a:xfrm rot="0">
            <a:off x="7455151" y="4842309"/>
            <a:ext cx="3377699" cy="1887360"/>
            <a:chOff x="0" y="0"/>
            <a:chExt cx="889600" cy="497082"/>
          </a:xfrm>
        </p:grpSpPr>
        <p:sp>
          <p:nvSpPr>
            <p:cNvPr name="Freeform 12" id="12"/>
            <p:cNvSpPr/>
            <p:nvPr/>
          </p:nvSpPr>
          <p:spPr>
            <a:xfrm flipH="false" flipV="false" rot="0">
              <a:off x="0" y="0"/>
              <a:ext cx="889600" cy="497082"/>
            </a:xfrm>
            <a:custGeom>
              <a:avLst/>
              <a:gdLst/>
              <a:ahLst/>
              <a:cxnLst/>
              <a:rect r="r" b="b" t="t" l="l"/>
              <a:pathLst>
                <a:path h="497082" w="889600">
                  <a:moveTo>
                    <a:pt x="0" y="0"/>
                  </a:moveTo>
                  <a:lnTo>
                    <a:pt x="889600" y="0"/>
                  </a:lnTo>
                  <a:lnTo>
                    <a:pt x="889600" y="497082"/>
                  </a:lnTo>
                  <a:lnTo>
                    <a:pt x="0" y="497082"/>
                  </a:lnTo>
                  <a:close/>
                </a:path>
              </a:pathLst>
            </a:custGeom>
            <a:solidFill>
              <a:srgbClr val="F7BB97"/>
            </a:solidFill>
          </p:spPr>
        </p:sp>
        <p:sp>
          <p:nvSpPr>
            <p:cNvPr name="TextBox 13" id="13"/>
            <p:cNvSpPr txBox="true"/>
            <p:nvPr/>
          </p:nvSpPr>
          <p:spPr>
            <a:xfrm>
              <a:off x="0" y="9525"/>
              <a:ext cx="889600" cy="487557"/>
            </a:xfrm>
            <a:prstGeom prst="rect">
              <a:avLst/>
            </a:prstGeom>
          </p:spPr>
          <p:txBody>
            <a:bodyPr anchor="ctr" rtlCol="false" tIns="50800" lIns="50800" bIns="50800" rIns="50800"/>
            <a:lstStyle/>
            <a:p>
              <a:pPr algn="ctr">
                <a:lnSpc>
                  <a:spcPts val="2898"/>
                </a:lnSpc>
              </a:pPr>
            </a:p>
          </p:txBody>
        </p:sp>
      </p:grpSp>
      <p:grpSp>
        <p:nvGrpSpPr>
          <p:cNvPr name="Group 14" id="14"/>
          <p:cNvGrpSpPr/>
          <p:nvPr/>
        </p:nvGrpSpPr>
        <p:grpSpPr>
          <a:xfrm rot="0">
            <a:off x="12756762" y="4628701"/>
            <a:ext cx="3086100" cy="2314575"/>
            <a:chOff x="0" y="0"/>
            <a:chExt cx="812800" cy="609600"/>
          </a:xfrm>
        </p:grpSpPr>
        <p:sp>
          <p:nvSpPr>
            <p:cNvPr name="Freeform 15" id="15"/>
            <p:cNvSpPr/>
            <p:nvPr/>
          </p:nvSpPr>
          <p:spPr>
            <a:xfrm flipH="false" flipV="false" rot="0">
              <a:off x="0" y="0"/>
              <a:ext cx="812800" cy="609600"/>
            </a:xfrm>
            <a:custGeom>
              <a:avLst/>
              <a:gdLst/>
              <a:ahLst/>
              <a:cxnLst/>
              <a:rect r="r" b="b" t="t" l="l"/>
              <a:pathLst>
                <a:path h="609600" w="812800">
                  <a:moveTo>
                    <a:pt x="609600" y="0"/>
                  </a:moveTo>
                  <a:lnTo>
                    <a:pt x="0" y="0"/>
                  </a:lnTo>
                  <a:lnTo>
                    <a:pt x="203200" y="609600"/>
                  </a:lnTo>
                  <a:lnTo>
                    <a:pt x="812800" y="609600"/>
                  </a:lnTo>
                  <a:lnTo>
                    <a:pt x="609600" y="0"/>
                  </a:lnTo>
                  <a:close/>
                </a:path>
              </a:pathLst>
            </a:custGeom>
            <a:solidFill>
              <a:srgbClr val="F7BB97"/>
            </a:solidFill>
          </p:spPr>
        </p:sp>
        <p:sp>
          <p:nvSpPr>
            <p:cNvPr name="TextBox 16" id="16"/>
            <p:cNvSpPr txBox="true"/>
            <p:nvPr/>
          </p:nvSpPr>
          <p:spPr>
            <a:xfrm>
              <a:off x="101600" y="9525"/>
              <a:ext cx="609600" cy="600075"/>
            </a:xfrm>
            <a:prstGeom prst="rect">
              <a:avLst/>
            </a:prstGeom>
          </p:spPr>
          <p:txBody>
            <a:bodyPr anchor="ctr" rtlCol="false" tIns="50800" lIns="50800" bIns="50800" rIns="50800"/>
            <a:lstStyle/>
            <a:p>
              <a:pPr algn="ctr">
                <a:lnSpc>
                  <a:spcPts val="2898"/>
                </a:lnSpc>
              </a:pPr>
            </a:p>
          </p:txBody>
        </p:sp>
      </p:grpSp>
      <p:sp>
        <p:nvSpPr>
          <p:cNvPr name="TextBox 17" id="17"/>
          <p:cNvSpPr txBox="true"/>
          <p:nvPr/>
        </p:nvSpPr>
        <p:spPr>
          <a:xfrm rot="0">
            <a:off x="3181709" y="624465"/>
            <a:ext cx="11924582"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GEOMETRISET MUODOT</a:t>
            </a:r>
          </a:p>
        </p:txBody>
      </p:sp>
      <p:sp>
        <p:nvSpPr>
          <p:cNvPr name="TextBox 18" id="18"/>
          <p:cNvSpPr txBox="true"/>
          <p:nvPr/>
        </p:nvSpPr>
        <p:spPr>
          <a:xfrm rot="0">
            <a:off x="4316496" y="2530122"/>
            <a:ext cx="9655007" cy="1144906"/>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Osaatko nimetä kaikki alla olevat geometriset muodot?</a:t>
            </a:r>
          </a:p>
        </p:txBody>
      </p:sp>
      <p:sp>
        <p:nvSpPr>
          <p:cNvPr name="TextBox 19" id="19"/>
          <p:cNvSpPr txBox="true"/>
          <p:nvPr/>
        </p:nvSpPr>
        <p:spPr>
          <a:xfrm rot="0">
            <a:off x="1214591" y="7475143"/>
            <a:ext cx="5277560" cy="580391"/>
          </a:xfrm>
          <a:prstGeom prst="rect">
            <a:avLst/>
          </a:prstGeom>
        </p:spPr>
        <p:txBody>
          <a:bodyPr anchor="t" rtlCol="false" tIns="0" lIns="0" bIns="0" rIns="0">
            <a:spAutoFit/>
          </a:bodyPr>
          <a:lstStyle/>
          <a:p>
            <a:pPr algn="ctr">
              <a:lnSpc>
                <a:spcPts val="4759"/>
              </a:lnSpc>
              <a:spcBef>
                <a:spcPct val="0"/>
              </a:spcBef>
            </a:pPr>
            <a:r>
              <a:rPr lang="en-US" b="true" sz="3399">
                <a:solidFill>
                  <a:srgbClr val="404040"/>
                </a:solidFill>
                <a:latin typeface="Montserrat Medium"/>
                <a:ea typeface="Montserrat Medium"/>
                <a:cs typeface="Montserrat Medium"/>
                <a:sym typeface="Montserrat Medium"/>
              </a:rPr>
              <a:t>Neliö</a:t>
            </a:r>
          </a:p>
        </p:txBody>
      </p:sp>
      <p:sp>
        <p:nvSpPr>
          <p:cNvPr name="TextBox 20" id="20"/>
          <p:cNvSpPr txBox="true"/>
          <p:nvPr/>
        </p:nvSpPr>
        <p:spPr>
          <a:xfrm rot="0">
            <a:off x="6492151" y="7475143"/>
            <a:ext cx="5277560" cy="580391"/>
          </a:xfrm>
          <a:prstGeom prst="rect">
            <a:avLst/>
          </a:prstGeom>
        </p:spPr>
        <p:txBody>
          <a:bodyPr anchor="t" rtlCol="false" tIns="0" lIns="0" bIns="0" rIns="0">
            <a:spAutoFit/>
          </a:bodyPr>
          <a:lstStyle/>
          <a:p>
            <a:pPr algn="ctr">
              <a:lnSpc>
                <a:spcPts val="4759"/>
              </a:lnSpc>
              <a:spcBef>
                <a:spcPct val="0"/>
              </a:spcBef>
            </a:pPr>
            <a:r>
              <a:rPr lang="en-US" b="true" sz="3399">
                <a:solidFill>
                  <a:srgbClr val="404040"/>
                </a:solidFill>
                <a:latin typeface="Montserrat Medium"/>
                <a:ea typeface="Montserrat Medium"/>
                <a:cs typeface="Montserrat Medium"/>
                <a:sym typeface="Montserrat Medium"/>
              </a:rPr>
              <a:t>Suorakulmio</a:t>
            </a:r>
          </a:p>
        </p:txBody>
      </p:sp>
      <p:sp>
        <p:nvSpPr>
          <p:cNvPr name="TextBox 21" id="21"/>
          <p:cNvSpPr txBox="true"/>
          <p:nvPr/>
        </p:nvSpPr>
        <p:spPr>
          <a:xfrm rot="0">
            <a:off x="11769711" y="7475143"/>
            <a:ext cx="5277560" cy="580391"/>
          </a:xfrm>
          <a:prstGeom prst="rect">
            <a:avLst/>
          </a:prstGeom>
        </p:spPr>
        <p:txBody>
          <a:bodyPr anchor="t" rtlCol="false" tIns="0" lIns="0" bIns="0" rIns="0">
            <a:spAutoFit/>
          </a:bodyPr>
          <a:lstStyle/>
          <a:p>
            <a:pPr algn="ctr">
              <a:lnSpc>
                <a:spcPts val="4759"/>
              </a:lnSpc>
              <a:spcBef>
                <a:spcPct val="0"/>
              </a:spcBef>
            </a:pPr>
            <a:r>
              <a:rPr lang="en-US" b="true" sz="3399">
                <a:solidFill>
                  <a:srgbClr val="404040"/>
                </a:solidFill>
                <a:latin typeface="Montserrat Medium"/>
                <a:ea typeface="Montserrat Medium"/>
                <a:cs typeface="Montserrat Medium"/>
                <a:sym typeface="Montserrat Medium"/>
              </a:rPr>
              <a:t>Suunnikas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8" id="8"/>
          <p:cNvSpPr/>
          <p:nvPr/>
        </p:nvSpPr>
        <p:spPr>
          <a:xfrm flipH="false" flipV="false" rot="0">
            <a:off x="2454636" y="4389954"/>
            <a:ext cx="2761134" cy="2761134"/>
          </a:xfrm>
          <a:custGeom>
            <a:avLst/>
            <a:gdLst/>
            <a:ahLst/>
            <a:cxnLst/>
            <a:rect r="r" b="b" t="t" l="l"/>
            <a:pathLst>
              <a:path h="2761134" w="2761134">
                <a:moveTo>
                  <a:pt x="0" y="0"/>
                </a:moveTo>
                <a:lnTo>
                  <a:pt x="2761134" y="0"/>
                </a:lnTo>
                <a:lnTo>
                  <a:pt x="2761134" y="2761134"/>
                </a:lnTo>
                <a:lnTo>
                  <a:pt x="0" y="27611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7305472" y="4389954"/>
            <a:ext cx="3677055" cy="2761134"/>
          </a:xfrm>
          <a:custGeom>
            <a:avLst/>
            <a:gdLst/>
            <a:ahLst/>
            <a:cxnLst/>
            <a:rect r="r" b="b" t="t" l="l"/>
            <a:pathLst>
              <a:path h="2761134" w="3677055">
                <a:moveTo>
                  <a:pt x="0" y="0"/>
                </a:moveTo>
                <a:lnTo>
                  <a:pt x="3677056" y="0"/>
                </a:lnTo>
                <a:lnTo>
                  <a:pt x="3677056" y="2761134"/>
                </a:lnTo>
                <a:lnTo>
                  <a:pt x="0" y="27611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2658919" y="4955762"/>
            <a:ext cx="3664215" cy="1798796"/>
          </a:xfrm>
          <a:custGeom>
            <a:avLst/>
            <a:gdLst/>
            <a:ahLst/>
            <a:cxnLst/>
            <a:rect r="r" b="b" t="t" l="l"/>
            <a:pathLst>
              <a:path h="1798796" w="3664215">
                <a:moveTo>
                  <a:pt x="0" y="0"/>
                </a:moveTo>
                <a:lnTo>
                  <a:pt x="3664215" y="0"/>
                </a:lnTo>
                <a:lnTo>
                  <a:pt x="3664215" y="1798797"/>
                </a:lnTo>
                <a:lnTo>
                  <a:pt x="0" y="17987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3181709" y="624465"/>
            <a:ext cx="11924582"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GEOMETRISET MUODOT</a:t>
            </a:r>
          </a:p>
        </p:txBody>
      </p:sp>
      <p:sp>
        <p:nvSpPr>
          <p:cNvPr name="TextBox 12" id="12"/>
          <p:cNvSpPr txBox="true"/>
          <p:nvPr/>
        </p:nvSpPr>
        <p:spPr>
          <a:xfrm rot="0">
            <a:off x="4790720" y="2530122"/>
            <a:ext cx="8706560" cy="1144906"/>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Osaatko nimetä kaikki alla olevat geometriset muodot?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8" id="8"/>
          <p:cNvSpPr/>
          <p:nvPr/>
        </p:nvSpPr>
        <p:spPr>
          <a:xfrm flipH="false" flipV="false" rot="0">
            <a:off x="2454636" y="4389954"/>
            <a:ext cx="2761134" cy="2761134"/>
          </a:xfrm>
          <a:custGeom>
            <a:avLst/>
            <a:gdLst/>
            <a:ahLst/>
            <a:cxnLst/>
            <a:rect r="r" b="b" t="t" l="l"/>
            <a:pathLst>
              <a:path h="2761134" w="2761134">
                <a:moveTo>
                  <a:pt x="0" y="0"/>
                </a:moveTo>
                <a:lnTo>
                  <a:pt x="2761134" y="0"/>
                </a:lnTo>
                <a:lnTo>
                  <a:pt x="2761134" y="2761134"/>
                </a:lnTo>
                <a:lnTo>
                  <a:pt x="0" y="27611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7305472" y="4389954"/>
            <a:ext cx="3677055" cy="2761134"/>
          </a:xfrm>
          <a:custGeom>
            <a:avLst/>
            <a:gdLst/>
            <a:ahLst/>
            <a:cxnLst/>
            <a:rect r="r" b="b" t="t" l="l"/>
            <a:pathLst>
              <a:path h="2761134" w="3677055">
                <a:moveTo>
                  <a:pt x="0" y="0"/>
                </a:moveTo>
                <a:lnTo>
                  <a:pt x="3677056" y="0"/>
                </a:lnTo>
                <a:lnTo>
                  <a:pt x="3677056" y="2761134"/>
                </a:lnTo>
                <a:lnTo>
                  <a:pt x="0" y="27611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2658919" y="4955762"/>
            <a:ext cx="3664215" cy="1798796"/>
          </a:xfrm>
          <a:custGeom>
            <a:avLst/>
            <a:gdLst/>
            <a:ahLst/>
            <a:cxnLst/>
            <a:rect r="r" b="b" t="t" l="l"/>
            <a:pathLst>
              <a:path h="1798796" w="3664215">
                <a:moveTo>
                  <a:pt x="0" y="0"/>
                </a:moveTo>
                <a:lnTo>
                  <a:pt x="3664215" y="0"/>
                </a:lnTo>
                <a:lnTo>
                  <a:pt x="3664215" y="1798797"/>
                </a:lnTo>
                <a:lnTo>
                  <a:pt x="0" y="17987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3181709" y="624465"/>
            <a:ext cx="11924582"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GEOMETRISET MUODOT</a:t>
            </a:r>
          </a:p>
        </p:txBody>
      </p:sp>
      <p:sp>
        <p:nvSpPr>
          <p:cNvPr name="TextBox 12" id="12"/>
          <p:cNvSpPr txBox="true"/>
          <p:nvPr/>
        </p:nvSpPr>
        <p:spPr>
          <a:xfrm rot="0">
            <a:off x="4280018" y="2530122"/>
            <a:ext cx="9727964" cy="1144906"/>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Osaatko nimetä kaikki alla olevat geometriset muodot?</a:t>
            </a:r>
          </a:p>
        </p:txBody>
      </p:sp>
      <p:sp>
        <p:nvSpPr>
          <p:cNvPr name="TextBox 13" id="13"/>
          <p:cNvSpPr txBox="true"/>
          <p:nvPr/>
        </p:nvSpPr>
        <p:spPr>
          <a:xfrm rot="0">
            <a:off x="1254563" y="7642519"/>
            <a:ext cx="5131645" cy="580391"/>
          </a:xfrm>
          <a:prstGeom prst="rect">
            <a:avLst/>
          </a:prstGeom>
        </p:spPr>
        <p:txBody>
          <a:bodyPr anchor="t" rtlCol="false" tIns="0" lIns="0" bIns="0" rIns="0">
            <a:spAutoFit/>
          </a:bodyPr>
          <a:lstStyle/>
          <a:p>
            <a:pPr algn="ctr">
              <a:lnSpc>
                <a:spcPts val="4759"/>
              </a:lnSpc>
              <a:spcBef>
                <a:spcPct val="0"/>
              </a:spcBef>
            </a:pPr>
            <a:r>
              <a:rPr lang="en-US" b="true" sz="3399">
                <a:solidFill>
                  <a:srgbClr val="404040"/>
                </a:solidFill>
                <a:latin typeface="Montserrat Medium"/>
                <a:ea typeface="Montserrat Medium"/>
                <a:cs typeface="Montserrat Medium"/>
                <a:sym typeface="Montserrat Medium"/>
              </a:rPr>
              <a:t>Ympyrä</a:t>
            </a:r>
          </a:p>
        </p:txBody>
      </p:sp>
      <p:sp>
        <p:nvSpPr>
          <p:cNvPr name="TextBox 14" id="14"/>
          <p:cNvSpPr txBox="true"/>
          <p:nvPr/>
        </p:nvSpPr>
        <p:spPr>
          <a:xfrm rot="0">
            <a:off x="6578177" y="7642519"/>
            <a:ext cx="5131645" cy="580391"/>
          </a:xfrm>
          <a:prstGeom prst="rect">
            <a:avLst/>
          </a:prstGeom>
        </p:spPr>
        <p:txBody>
          <a:bodyPr anchor="t" rtlCol="false" tIns="0" lIns="0" bIns="0" rIns="0">
            <a:spAutoFit/>
          </a:bodyPr>
          <a:lstStyle/>
          <a:p>
            <a:pPr algn="ctr">
              <a:lnSpc>
                <a:spcPts val="4759"/>
              </a:lnSpc>
              <a:spcBef>
                <a:spcPct val="0"/>
              </a:spcBef>
            </a:pPr>
            <a:r>
              <a:rPr lang="en-US" b="true" sz="3399">
                <a:solidFill>
                  <a:srgbClr val="404040"/>
                </a:solidFill>
                <a:latin typeface="Montserrat Medium"/>
                <a:ea typeface="Montserrat Medium"/>
                <a:cs typeface="Montserrat Medium"/>
                <a:sym typeface="Montserrat Medium"/>
              </a:rPr>
              <a:t>Soikio</a:t>
            </a:r>
          </a:p>
        </p:txBody>
      </p:sp>
      <p:sp>
        <p:nvSpPr>
          <p:cNvPr name="TextBox 15" id="15"/>
          <p:cNvSpPr txBox="true"/>
          <p:nvPr/>
        </p:nvSpPr>
        <p:spPr>
          <a:xfrm rot="0">
            <a:off x="12127655" y="7642519"/>
            <a:ext cx="5131645" cy="580391"/>
          </a:xfrm>
          <a:prstGeom prst="rect">
            <a:avLst/>
          </a:prstGeom>
        </p:spPr>
        <p:txBody>
          <a:bodyPr anchor="t" rtlCol="false" tIns="0" lIns="0" bIns="0" rIns="0">
            <a:spAutoFit/>
          </a:bodyPr>
          <a:lstStyle/>
          <a:p>
            <a:pPr algn="ctr">
              <a:lnSpc>
                <a:spcPts val="4759"/>
              </a:lnSpc>
              <a:spcBef>
                <a:spcPct val="0"/>
              </a:spcBef>
            </a:pPr>
            <a:r>
              <a:rPr lang="en-US" b="true" sz="3399">
                <a:solidFill>
                  <a:srgbClr val="404040"/>
                </a:solidFill>
                <a:latin typeface="Montserrat Medium"/>
                <a:ea typeface="Montserrat Medium"/>
                <a:cs typeface="Montserrat Medium"/>
                <a:sym typeface="Montserrat Medium"/>
              </a:rPr>
              <a:t>Puoliympyrä</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grpSp>
        <p:nvGrpSpPr>
          <p:cNvPr name="Group 8" id="8"/>
          <p:cNvGrpSpPr/>
          <p:nvPr/>
        </p:nvGrpSpPr>
        <p:grpSpPr>
          <a:xfrm rot="0">
            <a:off x="2796702" y="4508897"/>
            <a:ext cx="3253883" cy="2847147"/>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F7BB97"/>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898"/>
                </a:lnSpc>
              </a:pPr>
            </a:p>
          </p:txBody>
        </p:sp>
      </p:grpSp>
      <p:grpSp>
        <p:nvGrpSpPr>
          <p:cNvPr name="Group 11" id="11"/>
          <p:cNvGrpSpPr/>
          <p:nvPr/>
        </p:nvGrpSpPr>
        <p:grpSpPr>
          <a:xfrm rot="0">
            <a:off x="12399524" y="4508897"/>
            <a:ext cx="3313044" cy="2847147"/>
            <a:chOff x="0" y="0"/>
            <a:chExt cx="812800" cy="698500"/>
          </a:xfrm>
        </p:grpSpPr>
        <p:sp>
          <p:nvSpPr>
            <p:cNvPr name="Freeform 12" id="12"/>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F7BB97"/>
            </a:solidFill>
          </p:spPr>
        </p:sp>
        <p:sp>
          <p:nvSpPr>
            <p:cNvPr name="TextBox 13" id="13"/>
            <p:cNvSpPr txBox="true"/>
            <p:nvPr/>
          </p:nvSpPr>
          <p:spPr>
            <a:xfrm>
              <a:off x="114300" y="9525"/>
              <a:ext cx="584200" cy="688975"/>
            </a:xfrm>
            <a:prstGeom prst="rect">
              <a:avLst/>
            </a:prstGeom>
          </p:spPr>
          <p:txBody>
            <a:bodyPr anchor="ctr" rtlCol="false" tIns="50800" lIns="50800" bIns="50800" rIns="50800"/>
            <a:lstStyle/>
            <a:p>
              <a:pPr algn="ctr">
                <a:lnSpc>
                  <a:spcPts val="2898"/>
                </a:lnSpc>
              </a:pPr>
            </a:p>
          </p:txBody>
        </p:sp>
      </p:grpSp>
      <p:sp>
        <p:nvSpPr>
          <p:cNvPr name="Freeform 14" id="14"/>
          <p:cNvSpPr/>
          <p:nvPr/>
        </p:nvSpPr>
        <p:spPr>
          <a:xfrm flipH="false" flipV="false" rot="0">
            <a:off x="7783129" y="4508897"/>
            <a:ext cx="2883851" cy="2847147"/>
          </a:xfrm>
          <a:custGeom>
            <a:avLst/>
            <a:gdLst/>
            <a:ahLst/>
            <a:cxnLst/>
            <a:rect r="r" b="b" t="t" l="l"/>
            <a:pathLst>
              <a:path h="2847147" w="2883851">
                <a:moveTo>
                  <a:pt x="0" y="0"/>
                </a:moveTo>
                <a:lnTo>
                  <a:pt x="2883851" y="0"/>
                </a:lnTo>
                <a:lnTo>
                  <a:pt x="2883851" y="2847147"/>
                </a:lnTo>
                <a:lnTo>
                  <a:pt x="0" y="2847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3181709" y="624465"/>
            <a:ext cx="11924582"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GEOMETRISET MUODOT</a:t>
            </a:r>
          </a:p>
        </p:txBody>
      </p:sp>
      <p:sp>
        <p:nvSpPr>
          <p:cNvPr name="TextBox 16" id="16"/>
          <p:cNvSpPr txBox="true"/>
          <p:nvPr/>
        </p:nvSpPr>
        <p:spPr>
          <a:xfrm rot="0">
            <a:off x="4571848" y="2391035"/>
            <a:ext cx="9727964" cy="1144906"/>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Osaatko nimetä kaikki alla olevat geometriset muodot?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70429" t="0" r="-70429" b="0"/>
            </a:stretch>
          </a:blipFill>
        </p:spPr>
      </p:sp>
      <p:sp>
        <p:nvSpPr>
          <p:cNvPr name="Freeform 3" id="3"/>
          <p:cNvSpPr/>
          <p:nvPr/>
        </p:nvSpPr>
        <p:spPr>
          <a:xfrm flipH="false" flipV="false" rot="0">
            <a:off x="16323134" y="8156869"/>
            <a:ext cx="2436684" cy="2692468"/>
          </a:xfrm>
          <a:custGeom>
            <a:avLst/>
            <a:gdLst/>
            <a:ahLst/>
            <a:cxnLst/>
            <a:rect r="r" b="b" t="t" l="l"/>
            <a:pathLst>
              <a:path h="2692468" w="2436684">
                <a:moveTo>
                  <a:pt x="0" y="0"/>
                </a:moveTo>
                <a:lnTo>
                  <a:pt x="2436684" y="0"/>
                </a:lnTo>
                <a:lnTo>
                  <a:pt x="2436684" y="2692469"/>
                </a:lnTo>
                <a:lnTo>
                  <a:pt x="0" y="2692469"/>
                </a:lnTo>
                <a:lnTo>
                  <a:pt x="0" y="0"/>
                </a:lnTo>
                <a:close/>
              </a:path>
            </a:pathLst>
          </a:custGeom>
          <a:blipFill>
            <a:blip r:embed="rId3"/>
            <a:stretch>
              <a:fillRect l="0" t="0" r="0" b="0"/>
            </a:stretch>
          </a:blipFill>
        </p:spPr>
      </p:sp>
      <p:sp>
        <p:nvSpPr>
          <p:cNvPr name="Freeform 4" id="4"/>
          <p:cNvSpPr/>
          <p:nvPr/>
        </p:nvSpPr>
        <p:spPr>
          <a:xfrm flipH="false" flipV="false" rot="0">
            <a:off x="-1214591" y="683416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sp>
        <p:nvSpPr>
          <p:cNvPr name="Freeform 5" id="5"/>
          <p:cNvSpPr/>
          <p:nvPr/>
        </p:nvSpPr>
        <p:spPr>
          <a:xfrm flipH="false" flipV="false" rot="0">
            <a:off x="16323134" y="-425331"/>
            <a:ext cx="2478756" cy="2404393"/>
          </a:xfrm>
          <a:custGeom>
            <a:avLst/>
            <a:gdLst/>
            <a:ahLst/>
            <a:cxnLst/>
            <a:rect r="r" b="b" t="t" l="l"/>
            <a:pathLst>
              <a:path h="2404393" w="2478756">
                <a:moveTo>
                  <a:pt x="0" y="0"/>
                </a:moveTo>
                <a:lnTo>
                  <a:pt x="2478756" y="0"/>
                </a:lnTo>
                <a:lnTo>
                  <a:pt x="2478756" y="2404393"/>
                </a:lnTo>
                <a:lnTo>
                  <a:pt x="0" y="2404393"/>
                </a:lnTo>
                <a:lnTo>
                  <a:pt x="0" y="0"/>
                </a:lnTo>
                <a:close/>
              </a:path>
            </a:pathLst>
          </a:custGeom>
          <a:blipFill>
            <a:blip r:embed="rId5"/>
            <a:stretch>
              <a:fillRect l="0" t="0" r="0" b="0"/>
            </a:stretch>
          </a:blipFill>
        </p:spPr>
      </p:sp>
      <p:sp>
        <p:nvSpPr>
          <p:cNvPr name="Freeform 6" id="6"/>
          <p:cNvSpPr/>
          <p:nvPr/>
        </p:nvSpPr>
        <p:spPr>
          <a:xfrm flipH="false" flipV="false" rot="0">
            <a:off x="-1214591" y="-1246789"/>
            <a:ext cx="3669227" cy="4550979"/>
          </a:xfrm>
          <a:custGeom>
            <a:avLst/>
            <a:gdLst/>
            <a:ahLst/>
            <a:cxnLst/>
            <a:rect r="r" b="b" t="t" l="l"/>
            <a:pathLst>
              <a:path h="4550979" w="3669227">
                <a:moveTo>
                  <a:pt x="0" y="0"/>
                </a:moveTo>
                <a:lnTo>
                  <a:pt x="3669227" y="0"/>
                </a:lnTo>
                <a:lnTo>
                  <a:pt x="3669227" y="4550978"/>
                </a:lnTo>
                <a:lnTo>
                  <a:pt x="0" y="4550978"/>
                </a:lnTo>
                <a:lnTo>
                  <a:pt x="0" y="0"/>
                </a:lnTo>
                <a:close/>
              </a:path>
            </a:pathLst>
          </a:custGeom>
          <a:blipFill>
            <a:blip r:embed="rId6"/>
            <a:stretch>
              <a:fillRect l="0" t="0" r="0" b="0"/>
            </a:stretch>
          </a:blipFill>
        </p:spPr>
      </p:sp>
      <p:sp>
        <p:nvSpPr>
          <p:cNvPr name="Freeform 7" id="7"/>
          <p:cNvSpPr/>
          <p:nvPr/>
        </p:nvSpPr>
        <p:spPr>
          <a:xfrm flipH="false" flipV="false" rot="0">
            <a:off x="17073409" y="3135912"/>
            <a:ext cx="2429181" cy="4015176"/>
          </a:xfrm>
          <a:custGeom>
            <a:avLst/>
            <a:gdLst/>
            <a:ahLst/>
            <a:cxnLst/>
            <a:rect r="r" b="b" t="t" l="l"/>
            <a:pathLst>
              <a:path h="4015176" w="2429181">
                <a:moveTo>
                  <a:pt x="0" y="0"/>
                </a:moveTo>
                <a:lnTo>
                  <a:pt x="2429182" y="0"/>
                </a:lnTo>
                <a:lnTo>
                  <a:pt x="2429182" y="4015176"/>
                </a:lnTo>
                <a:lnTo>
                  <a:pt x="0" y="4015176"/>
                </a:lnTo>
                <a:lnTo>
                  <a:pt x="0" y="0"/>
                </a:lnTo>
                <a:close/>
              </a:path>
            </a:pathLst>
          </a:custGeom>
          <a:blipFill>
            <a:blip r:embed="rId4"/>
            <a:stretch>
              <a:fillRect l="0" t="0" r="0" b="0"/>
            </a:stretch>
          </a:blipFill>
        </p:spPr>
      </p:sp>
      <p:grpSp>
        <p:nvGrpSpPr>
          <p:cNvPr name="Group 8" id="8"/>
          <p:cNvGrpSpPr/>
          <p:nvPr/>
        </p:nvGrpSpPr>
        <p:grpSpPr>
          <a:xfrm rot="0">
            <a:off x="2796702" y="4508897"/>
            <a:ext cx="3253883" cy="2847147"/>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F7BB97"/>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898"/>
                </a:lnSpc>
              </a:pPr>
            </a:p>
          </p:txBody>
        </p:sp>
      </p:grpSp>
      <p:grpSp>
        <p:nvGrpSpPr>
          <p:cNvPr name="Group 11" id="11"/>
          <p:cNvGrpSpPr/>
          <p:nvPr/>
        </p:nvGrpSpPr>
        <p:grpSpPr>
          <a:xfrm rot="0">
            <a:off x="12399524" y="4508897"/>
            <a:ext cx="3313044" cy="2847147"/>
            <a:chOff x="0" y="0"/>
            <a:chExt cx="812800" cy="698500"/>
          </a:xfrm>
        </p:grpSpPr>
        <p:sp>
          <p:nvSpPr>
            <p:cNvPr name="Freeform 12" id="12"/>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F7BB97"/>
            </a:solidFill>
          </p:spPr>
        </p:sp>
        <p:sp>
          <p:nvSpPr>
            <p:cNvPr name="TextBox 13" id="13"/>
            <p:cNvSpPr txBox="true"/>
            <p:nvPr/>
          </p:nvSpPr>
          <p:spPr>
            <a:xfrm>
              <a:off x="114300" y="9525"/>
              <a:ext cx="584200" cy="688975"/>
            </a:xfrm>
            <a:prstGeom prst="rect">
              <a:avLst/>
            </a:prstGeom>
          </p:spPr>
          <p:txBody>
            <a:bodyPr anchor="ctr" rtlCol="false" tIns="50800" lIns="50800" bIns="50800" rIns="50800"/>
            <a:lstStyle/>
            <a:p>
              <a:pPr algn="ctr">
                <a:lnSpc>
                  <a:spcPts val="2898"/>
                </a:lnSpc>
              </a:pPr>
            </a:p>
          </p:txBody>
        </p:sp>
      </p:grpSp>
      <p:sp>
        <p:nvSpPr>
          <p:cNvPr name="Freeform 14" id="14"/>
          <p:cNvSpPr/>
          <p:nvPr/>
        </p:nvSpPr>
        <p:spPr>
          <a:xfrm flipH="false" flipV="false" rot="0">
            <a:off x="7783129" y="4508897"/>
            <a:ext cx="2883851" cy="2847147"/>
          </a:xfrm>
          <a:custGeom>
            <a:avLst/>
            <a:gdLst/>
            <a:ahLst/>
            <a:cxnLst/>
            <a:rect r="r" b="b" t="t" l="l"/>
            <a:pathLst>
              <a:path h="2847147" w="2883851">
                <a:moveTo>
                  <a:pt x="0" y="0"/>
                </a:moveTo>
                <a:lnTo>
                  <a:pt x="2883851" y="0"/>
                </a:lnTo>
                <a:lnTo>
                  <a:pt x="2883851" y="2847147"/>
                </a:lnTo>
                <a:lnTo>
                  <a:pt x="0" y="28471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3181709" y="624465"/>
            <a:ext cx="11924582" cy="2280920"/>
          </a:xfrm>
          <a:prstGeom prst="rect">
            <a:avLst/>
          </a:prstGeom>
        </p:spPr>
        <p:txBody>
          <a:bodyPr anchor="t" rtlCol="false" tIns="0" lIns="0" bIns="0" rIns="0">
            <a:spAutoFit/>
          </a:bodyPr>
          <a:lstStyle/>
          <a:p>
            <a:pPr algn="ctr" marL="0" indent="0" lvl="0">
              <a:lnSpc>
                <a:spcPts val="18340"/>
              </a:lnSpc>
              <a:spcBef>
                <a:spcPct val="0"/>
              </a:spcBef>
            </a:pPr>
            <a:r>
              <a:rPr lang="en-US" sz="14000">
                <a:solidFill>
                  <a:srgbClr val="404040"/>
                </a:solidFill>
                <a:latin typeface="Hibernate"/>
                <a:ea typeface="Hibernate"/>
                <a:cs typeface="Hibernate"/>
                <a:sym typeface="Hibernate"/>
              </a:rPr>
              <a:t>GEOMETRISET MUODOT</a:t>
            </a:r>
          </a:p>
        </p:txBody>
      </p:sp>
      <p:sp>
        <p:nvSpPr>
          <p:cNvPr name="TextBox 16" id="16"/>
          <p:cNvSpPr txBox="true"/>
          <p:nvPr/>
        </p:nvSpPr>
        <p:spPr>
          <a:xfrm rot="0">
            <a:off x="4571848" y="2391035"/>
            <a:ext cx="9727964" cy="1144906"/>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Osaatko nimetä kaikki alla olevat geometriset muodot?</a:t>
            </a:r>
          </a:p>
        </p:txBody>
      </p:sp>
      <p:sp>
        <p:nvSpPr>
          <p:cNvPr name="TextBox 17" id="17"/>
          <p:cNvSpPr txBox="true"/>
          <p:nvPr/>
        </p:nvSpPr>
        <p:spPr>
          <a:xfrm rot="0">
            <a:off x="2039692" y="7777173"/>
            <a:ext cx="4767902" cy="1725931"/>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Tasasivuinen kolmio (=kaikki sivut ovat yhtä pitkiä)</a:t>
            </a:r>
          </a:p>
        </p:txBody>
      </p:sp>
      <p:sp>
        <p:nvSpPr>
          <p:cNvPr name="TextBox 18" id="18"/>
          <p:cNvSpPr txBox="true"/>
          <p:nvPr/>
        </p:nvSpPr>
        <p:spPr>
          <a:xfrm rot="0">
            <a:off x="7051879" y="7777173"/>
            <a:ext cx="4621987" cy="1725931"/>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Suorakulmainen kolmio (=yksi kulma on suora eli 90°)</a:t>
            </a:r>
          </a:p>
        </p:txBody>
      </p:sp>
      <p:sp>
        <p:nvSpPr>
          <p:cNvPr name="TextBox 19" id="19"/>
          <p:cNvSpPr txBox="true"/>
          <p:nvPr/>
        </p:nvSpPr>
        <p:spPr>
          <a:xfrm rot="0">
            <a:off x="11915861" y="7765619"/>
            <a:ext cx="4767902" cy="563881"/>
          </a:xfrm>
          <a:prstGeom prst="rect">
            <a:avLst/>
          </a:prstGeom>
        </p:spPr>
        <p:txBody>
          <a:bodyPr anchor="t" rtlCol="false" tIns="0" lIns="0" bIns="0" rIns="0">
            <a:spAutoFit/>
          </a:bodyPr>
          <a:lstStyle/>
          <a:p>
            <a:pPr algn="ctr">
              <a:lnSpc>
                <a:spcPts val="4619"/>
              </a:lnSpc>
              <a:spcBef>
                <a:spcPct val="0"/>
              </a:spcBef>
            </a:pPr>
            <a:r>
              <a:rPr lang="en-US" b="true" sz="3299">
                <a:solidFill>
                  <a:srgbClr val="404040"/>
                </a:solidFill>
                <a:latin typeface="Montserrat Medium"/>
                <a:ea typeface="Montserrat Medium"/>
                <a:cs typeface="Montserrat Medium"/>
                <a:sym typeface="Montserrat Medium"/>
              </a:rPr>
              <a:t>Kuusikulmio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DAGWGP5y7Ik</dc:identifier>
  <dcterms:modified xsi:type="dcterms:W3CDTF">2011-08-01T06:04:30Z</dcterms:modified>
  <cp:revision>1</cp:revision>
  <dc:title>Kopio: Kehyskudontaa luonnonmateriaaleilla</dc:title>
</cp:coreProperties>
</file>